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3"/>
  </p:notesMasterIdLst>
  <p:sldIdLst>
    <p:sldId id="256" r:id="rId2"/>
    <p:sldId id="257" r:id="rId3"/>
    <p:sldId id="259" r:id="rId4"/>
    <p:sldId id="268" r:id="rId5"/>
    <p:sldId id="260" r:id="rId6"/>
    <p:sldId id="261" r:id="rId7"/>
    <p:sldId id="267"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13327-0562-4BB3-A6C0-0305FFCF6FC4}"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43C02-7E15-4EBE-9BE9-A94C9785ADC1}" type="slidenum">
              <a:rPr lang="en-US" smtClean="0"/>
              <a:t>‹#›</a:t>
            </a:fld>
            <a:endParaRPr lang="en-US"/>
          </a:p>
        </p:txBody>
      </p:sp>
    </p:spTree>
    <p:extLst>
      <p:ext uri="{BB962C8B-B14F-4D97-AF65-F5344CB8AC3E}">
        <p14:creationId xmlns:p14="http://schemas.microsoft.com/office/powerpoint/2010/main" val="56997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89147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344911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392569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368192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60733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E3748B-3B5D-4CEE-A93D-AE4575D326B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66427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3748B-3B5D-4CEE-A93D-AE4575D326B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18783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E3748B-3B5D-4CEE-A93D-AE4575D326B1}"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12334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3748B-3B5D-4CEE-A93D-AE4575D326B1}"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0288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3748B-3B5D-4CEE-A93D-AE4575D326B1}"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98569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3748B-3B5D-4CEE-A93D-AE4575D326B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85273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3748B-3B5D-4CEE-A93D-AE4575D326B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F1D27-5719-4199-92CB-B8217B8FE5AC}" type="slidenum">
              <a:rPr lang="en-US" smtClean="0"/>
              <a:t>‹#›</a:t>
            </a:fld>
            <a:endParaRPr lang="en-US"/>
          </a:p>
        </p:txBody>
      </p:sp>
    </p:spTree>
    <p:extLst>
      <p:ext uri="{BB962C8B-B14F-4D97-AF65-F5344CB8AC3E}">
        <p14:creationId xmlns:p14="http://schemas.microsoft.com/office/powerpoint/2010/main" val="2996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3748B-3B5D-4CEE-A93D-AE4575D326B1}"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F1D27-5719-4199-92CB-B8217B8FE5AC}" type="slidenum">
              <a:rPr lang="en-US" smtClean="0"/>
              <a:t>‹#›</a:t>
            </a:fld>
            <a:endParaRPr lang="en-US"/>
          </a:p>
        </p:txBody>
      </p:sp>
    </p:spTree>
    <p:extLst>
      <p:ext uri="{BB962C8B-B14F-4D97-AF65-F5344CB8AC3E}">
        <p14:creationId xmlns:p14="http://schemas.microsoft.com/office/powerpoint/2010/main" val="17445950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68197"/>
          </a:xfrm>
        </p:spPr>
        <p:txBody>
          <a:bodyPr>
            <a:normAutofit/>
          </a:bodyPr>
          <a:lstStyle/>
          <a:p>
            <a:pPr marR="0" algn="ctr" rtl="0"/>
            <a:r>
              <a:rPr lang="en-US" sz="8000" b="1" i="0" u="none" strike="noStrike" kern="1400" baseline="0" dirty="0">
                <a:solidFill>
                  <a:srgbClr val="000000"/>
                </a:solidFill>
                <a:latin typeface="Calibri Light" panose="020F0302020204030204" pitchFamily="34" charset="0"/>
              </a:rPr>
              <a:t>Hydrant Meter Policy</a:t>
            </a:r>
            <a:endParaRPr lang="en-US" sz="8000" b="1" i="0" u="none" strike="noStrike" kern="14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7217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baseline="0">
                <a:solidFill>
                  <a:srgbClr val="000000"/>
                </a:solidFill>
                <a:latin typeface="Calibri Light" panose="020F0302020204030204" pitchFamily="34" charset="0"/>
              </a:rPr>
              <a:t>Illegal Tap into Fire Hydrant Fines </a:t>
            </a:r>
            <a:endParaRPr lang="en-US" b="0" i="0" u="none" strike="noStrike" baseline="0">
              <a:solidFill>
                <a:srgbClr val="000000"/>
              </a:solidFill>
              <a:latin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marR="0" lvl="0" rtl="0"/>
            <a:r>
              <a:rPr lang="en-US" sz="3200" b="1" i="0" u="none" strike="noStrike" baseline="0" dirty="0">
                <a:solidFill>
                  <a:srgbClr val="000000"/>
                </a:solidFill>
                <a:latin typeface="Calibri Light" panose="020F0302020204030204" pitchFamily="34" charset="0"/>
              </a:rPr>
              <a:t>First offence Warning, Education of our Town’s policy and a $100 fine</a:t>
            </a:r>
          </a:p>
          <a:p>
            <a:pPr marR="0" lvl="0" rtl="0"/>
            <a:r>
              <a:rPr lang="en-US" sz="3200" b="1" i="0" u="none" strike="noStrike" baseline="0" dirty="0">
                <a:solidFill>
                  <a:srgbClr val="000000"/>
                </a:solidFill>
                <a:latin typeface="Calibri Light" panose="020F0302020204030204" pitchFamily="34" charset="0"/>
              </a:rPr>
              <a:t>Second offence $250 fine</a:t>
            </a:r>
          </a:p>
          <a:p>
            <a:pPr marR="0" lvl="0" rtl="0"/>
            <a:r>
              <a:rPr lang="en-US" sz="3200" b="1" i="0" u="none" strike="noStrike" baseline="0" dirty="0">
                <a:solidFill>
                  <a:srgbClr val="000000"/>
                </a:solidFill>
                <a:latin typeface="Calibri Light" panose="020F0302020204030204" pitchFamily="34" charset="0"/>
              </a:rPr>
              <a:t>Third offence $500 fine</a:t>
            </a:r>
          </a:p>
          <a:p>
            <a:pPr marR="0" lvl="0" rtl="0"/>
            <a:r>
              <a:rPr lang="en-US" sz="3200" b="1" i="0" u="none" strike="noStrike" baseline="0" dirty="0">
                <a:solidFill>
                  <a:srgbClr val="000000"/>
                </a:solidFill>
                <a:latin typeface="Calibri Light" panose="020F0302020204030204" pitchFamily="34" charset="0"/>
              </a:rPr>
              <a:t>Thereafter; $1,000 fine for every future offence </a:t>
            </a:r>
          </a:p>
        </p:txBody>
      </p:sp>
    </p:spTree>
    <p:extLst>
      <p:ext uri="{BB962C8B-B14F-4D97-AF65-F5344CB8AC3E}">
        <p14:creationId xmlns:p14="http://schemas.microsoft.com/office/powerpoint/2010/main" val="161022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baseline="0">
                <a:solidFill>
                  <a:srgbClr val="000000"/>
                </a:solidFill>
                <a:latin typeface="Calibri Light" panose="020F0302020204030204" pitchFamily="34" charset="0"/>
              </a:rPr>
              <a:t> Damages to Meters</a:t>
            </a:r>
            <a:endParaRPr lang="en-US" b="0" i="0" u="none" strike="noStrike" baseline="0">
              <a:solidFill>
                <a:srgbClr val="000000"/>
              </a:solidFill>
              <a:latin typeface="Times New Roman" panose="02020603050405020304" pitchFamily="18" charset="0"/>
            </a:endParaRPr>
          </a:p>
        </p:txBody>
      </p:sp>
      <p:sp>
        <p:nvSpPr>
          <p:cNvPr id="3" name="Text Placeholder 2"/>
          <p:cNvSpPr>
            <a:spLocks noGrp="1"/>
          </p:cNvSpPr>
          <p:nvPr>
            <p:ph type="body" idx="1"/>
          </p:nvPr>
        </p:nvSpPr>
        <p:spPr/>
        <p:txBody>
          <a:bodyPr>
            <a:normAutofit/>
          </a:bodyPr>
          <a:lstStyle/>
          <a:p>
            <a:pPr marR="0" lvl="0" rtl="0"/>
            <a:r>
              <a:rPr lang="en-US" sz="3200" b="1" i="0" u="none" strike="noStrike" baseline="0" dirty="0">
                <a:solidFill>
                  <a:srgbClr val="000000"/>
                </a:solidFill>
                <a:latin typeface="Calibri Light" panose="020F0302020204030204" pitchFamily="34" charset="0"/>
              </a:rPr>
              <a:t>Mobile and Fixed Hydrant Meter Damages</a:t>
            </a:r>
          </a:p>
          <a:p>
            <a:pPr marR="0" lvl="1" rtl="0"/>
            <a:r>
              <a:rPr lang="en-US" sz="3200" b="1" i="0" u="none" strike="noStrike" baseline="0" dirty="0">
                <a:solidFill>
                  <a:srgbClr val="000000"/>
                </a:solidFill>
                <a:latin typeface="Calibri Light" panose="020F0302020204030204" pitchFamily="34" charset="0"/>
              </a:rPr>
              <a:t>All damages determined by the Town of Discovery Bay charged up to the replacement of the </a:t>
            </a:r>
            <a:r>
              <a:rPr lang="en-US" sz="3200" b="1" dirty="0">
                <a:solidFill>
                  <a:srgbClr val="000000"/>
                </a:solidFill>
                <a:latin typeface="Calibri Light" panose="020F0302020204030204" pitchFamily="34" charset="0"/>
              </a:rPr>
              <a:t>current</a:t>
            </a:r>
            <a:r>
              <a:rPr lang="en-US" sz="3200" b="1" i="0" u="none" strike="noStrike" baseline="0" dirty="0">
                <a:solidFill>
                  <a:srgbClr val="000000"/>
                </a:solidFill>
                <a:latin typeface="Calibri Light" panose="020F0302020204030204" pitchFamily="34" charset="0"/>
              </a:rPr>
              <a:t> meter.</a:t>
            </a:r>
          </a:p>
          <a:p>
            <a:pPr marL="457200" marR="0" lvl="1" indent="0" rtl="0">
              <a:buNone/>
            </a:pPr>
            <a:endParaRPr lang="en-US" sz="2800" b="1" i="0" u="none" strike="noStrike" baseline="0" dirty="0">
              <a:solidFill>
                <a:srgbClr val="000000"/>
              </a:solidFill>
              <a:latin typeface="Calibri Light" panose="020F0302020204030204" pitchFamily="34" charset="0"/>
            </a:endParaRPr>
          </a:p>
        </p:txBody>
      </p:sp>
    </p:spTree>
    <p:extLst>
      <p:ext uri="{BB962C8B-B14F-4D97-AF65-F5344CB8AC3E}">
        <p14:creationId xmlns:p14="http://schemas.microsoft.com/office/powerpoint/2010/main" val="341664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8"/>
            <a:ext cx="10515600" cy="945060"/>
          </a:xfrm>
        </p:spPr>
        <p:txBody>
          <a:bodyPr/>
          <a:lstStyle/>
          <a:p>
            <a:pPr marR="0" rtl="0"/>
            <a:r>
              <a:rPr lang="en-US" b="1" i="0" u="none" strike="noStrike" baseline="0" dirty="0">
                <a:solidFill>
                  <a:srgbClr val="000000"/>
                </a:solidFill>
                <a:latin typeface="Calibri Light" panose="020F0302020204030204" pitchFamily="34" charset="0"/>
              </a:rPr>
              <a:t>Purpose</a:t>
            </a:r>
          </a:p>
        </p:txBody>
      </p:sp>
      <p:sp>
        <p:nvSpPr>
          <p:cNvPr id="3" name="Text Placeholder 2"/>
          <p:cNvSpPr>
            <a:spLocks noGrp="1"/>
          </p:cNvSpPr>
          <p:nvPr>
            <p:ph type="body" idx="1"/>
          </p:nvPr>
        </p:nvSpPr>
        <p:spPr>
          <a:xfrm>
            <a:off x="838200" y="1296538"/>
            <a:ext cx="11049000" cy="5561462"/>
          </a:xfrm>
        </p:spPr>
        <p:txBody>
          <a:bodyPr/>
          <a:lstStyle/>
          <a:p>
            <a:pPr marR="0" lvl="0" rtl="0"/>
            <a:r>
              <a:rPr lang="en-US" b="1" i="0" u="none" strike="noStrike" baseline="0" dirty="0">
                <a:solidFill>
                  <a:srgbClr val="000000"/>
                </a:solidFill>
                <a:latin typeface="Calibri Light" panose="020F0302020204030204" pitchFamily="34" charset="0"/>
              </a:rPr>
              <a:t>To control unauthorized usage of the Town’s fire hydrants, to protect the distribution system’s integrity,</a:t>
            </a:r>
            <a:r>
              <a:rPr lang="en-US" b="1" i="0" u="none" strike="noStrike" dirty="0">
                <a:solidFill>
                  <a:srgbClr val="000000"/>
                </a:solidFill>
                <a:latin typeface="Calibri Light" panose="020F0302020204030204" pitchFamily="34" charset="0"/>
              </a:rPr>
              <a:t> </a:t>
            </a:r>
            <a:r>
              <a:rPr lang="en-US" b="1" i="0" u="none" strike="noStrike" baseline="0" dirty="0">
                <a:solidFill>
                  <a:srgbClr val="000000"/>
                </a:solidFill>
                <a:latin typeface="Calibri Light" panose="020F0302020204030204" pitchFamily="34" charset="0"/>
              </a:rPr>
              <a:t>quality, fire protection, and provide temporary water needs to the Town of Discovery Bay’s Customers.</a:t>
            </a:r>
            <a:endParaRPr lang="en-US" b="1" i="0" u="none" strike="noStrike" baseline="0" dirty="0">
              <a:solidFill>
                <a:srgbClr val="000000"/>
              </a:solidFill>
              <a:latin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88" b="26378"/>
          <a:stretch/>
        </p:blipFill>
        <p:spPr>
          <a:xfrm>
            <a:off x="957133" y="2521633"/>
            <a:ext cx="3629776" cy="433636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664" r="20218" b="24308"/>
          <a:stretch/>
        </p:blipFill>
        <p:spPr>
          <a:xfrm>
            <a:off x="4709428" y="2521633"/>
            <a:ext cx="2741271" cy="433636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491" t="39052" r="8102" b="8885"/>
          <a:stretch/>
        </p:blipFill>
        <p:spPr>
          <a:xfrm rot="5400000">
            <a:off x="7211076" y="3129340"/>
            <a:ext cx="4326037" cy="3110624"/>
          </a:xfrm>
          <a:prstGeom prst="rect">
            <a:avLst/>
          </a:prstGeom>
        </p:spPr>
      </p:pic>
    </p:spTree>
    <p:extLst>
      <p:ext uri="{BB962C8B-B14F-4D97-AF65-F5344CB8AC3E}">
        <p14:creationId xmlns:p14="http://schemas.microsoft.com/office/powerpoint/2010/main" val="359534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baseline="0" dirty="0">
                <a:solidFill>
                  <a:srgbClr val="000000"/>
                </a:solidFill>
                <a:latin typeface="Calibri Light" panose="020F0302020204030204" pitchFamily="34" charset="0"/>
              </a:rPr>
              <a:t>INTRODUCTION</a:t>
            </a:r>
            <a:endParaRPr lang="en-US" b="1" i="0" u="none" strike="noStrike" baseline="0" dirty="0">
              <a:solidFill>
                <a:srgbClr val="000000"/>
              </a:solidFill>
              <a:latin typeface="Times New Roman" panose="02020603050405020304" pitchFamily="18" charset="0"/>
            </a:endParaRPr>
          </a:p>
        </p:txBody>
      </p:sp>
      <p:sp>
        <p:nvSpPr>
          <p:cNvPr id="3" name="Text Placeholder 2"/>
          <p:cNvSpPr>
            <a:spLocks noGrp="1"/>
          </p:cNvSpPr>
          <p:nvPr>
            <p:ph type="body" idx="1"/>
          </p:nvPr>
        </p:nvSpPr>
        <p:spPr>
          <a:xfrm>
            <a:off x="838200" y="1690688"/>
            <a:ext cx="10515600" cy="4948651"/>
          </a:xfrm>
        </p:spPr>
        <p:txBody>
          <a:bodyPr>
            <a:normAutofit fontScale="92500"/>
          </a:bodyPr>
          <a:lstStyle/>
          <a:p>
            <a:pPr marR="0" lvl="0" rtl="0"/>
            <a:r>
              <a:rPr lang="en-US" b="1" i="0" u="none" strike="noStrike" baseline="0" dirty="0">
                <a:solidFill>
                  <a:srgbClr val="000000"/>
                </a:solidFill>
                <a:latin typeface="Calibri Light" panose="020F0302020204030204" pitchFamily="34" charset="0"/>
              </a:rPr>
              <a:t>Town of Discovery Bay offers two types of hydrant meter applications</a:t>
            </a:r>
            <a:r>
              <a:rPr lang="en-US" b="1" i="0" u="none" strike="noStrike" baseline="0" dirty="0">
                <a:solidFill>
                  <a:srgbClr val="000000"/>
                </a:solidFill>
                <a:latin typeface="Times New Roman" panose="02020603050405020304" pitchFamily="18" charset="0"/>
              </a:rPr>
              <a:t>.</a:t>
            </a:r>
            <a:r>
              <a:rPr lang="en-US" b="1" i="0" u="none" strike="noStrike" baseline="0" dirty="0">
                <a:solidFill>
                  <a:srgbClr val="000000"/>
                </a:solidFill>
                <a:latin typeface="Calibri Light" panose="020F0302020204030204" pitchFamily="34" charset="0"/>
              </a:rPr>
              <a:t> </a:t>
            </a:r>
          </a:p>
          <a:p>
            <a:pPr marR="0" lvl="0" rtl="0"/>
            <a:endParaRPr lang="en-US" sz="1800" b="1" i="0" u="none" strike="noStrike" baseline="0" dirty="0">
              <a:solidFill>
                <a:srgbClr val="000000"/>
              </a:solidFill>
              <a:latin typeface="Calibri Light" panose="020F0302020204030204" pitchFamily="34" charset="0"/>
            </a:endParaRPr>
          </a:p>
          <a:p>
            <a:pPr marL="914400" marR="0" lvl="1" indent="-457200" rtl="0">
              <a:buFont typeface="+mj-lt"/>
              <a:buAutoNum type="arabicPeriod"/>
            </a:pPr>
            <a:r>
              <a:rPr lang="en-US" sz="2800" b="1" i="0" u="none" strike="noStrike" baseline="0" dirty="0">
                <a:solidFill>
                  <a:srgbClr val="000000"/>
                </a:solidFill>
                <a:latin typeface="Calibri Light" panose="020F0302020204030204" pitchFamily="34" charset="0"/>
              </a:rPr>
              <a:t>A fixed hydrant meter with attached backflow for vehicles with tanks. This will be located at the Fire Dept. next to the Community Center. This hydrant will be available ONLY during business hours.  Business hours are M-F 8:30 a.m. – 5 p.m.  A staff member will observe before and after readings of the meter for every visiting customer.</a:t>
            </a:r>
          </a:p>
          <a:p>
            <a:pPr marL="914400" marR="0" lvl="1" indent="-457200" rtl="0">
              <a:buFont typeface="+mj-lt"/>
              <a:buAutoNum type="arabicPeriod"/>
            </a:pPr>
            <a:endParaRPr lang="en-US" sz="1800" b="1" i="0" u="none" strike="noStrike" baseline="0" dirty="0">
              <a:solidFill>
                <a:srgbClr val="000000"/>
              </a:solidFill>
              <a:latin typeface="Calibri Light" panose="020F0302020204030204" pitchFamily="34" charset="0"/>
            </a:endParaRPr>
          </a:p>
          <a:p>
            <a:pPr marL="914400" marR="0" lvl="1" indent="-457200" rtl="0">
              <a:buFont typeface="+mj-lt"/>
              <a:buAutoNum type="arabicPeriod"/>
            </a:pPr>
            <a:r>
              <a:rPr lang="en-US" sz="2800" b="1" i="0" u="none" strike="noStrike" baseline="0" dirty="0">
                <a:solidFill>
                  <a:srgbClr val="000000"/>
                </a:solidFill>
                <a:latin typeface="Calibri Light" panose="020F0302020204030204" pitchFamily="34" charset="0"/>
              </a:rPr>
              <a:t>A mobile hydrant meter for uses that require weekend and/or job sites that do not use a tank.</a:t>
            </a:r>
          </a:p>
          <a:p>
            <a:pPr marL="914400" marR="0" lvl="1" indent="-457200" rtl="0">
              <a:buFont typeface="+mj-lt"/>
              <a:buAutoNum type="arabicPeriod"/>
            </a:pPr>
            <a:endParaRPr lang="en-US" sz="1800" b="1" i="0" u="none" strike="noStrike" baseline="0" dirty="0">
              <a:solidFill>
                <a:srgbClr val="000000"/>
              </a:solidFill>
              <a:latin typeface="Calibri Light" panose="020F0302020204030204" pitchFamily="34" charset="0"/>
            </a:endParaRPr>
          </a:p>
          <a:p>
            <a:pPr marL="457200" marR="0" lvl="1" indent="0" rtl="0">
              <a:buNone/>
            </a:pPr>
            <a:r>
              <a:rPr lang="en-US" sz="2800" b="1" i="0" u="none" strike="noStrike" baseline="0" dirty="0">
                <a:solidFill>
                  <a:srgbClr val="000000"/>
                </a:solidFill>
                <a:latin typeface="Calibri Light" panose="020F0302020204030204" pitchFamily="34" charset="0"/>
              </a:rPr>
              <a:t>These types are for but not limited to; new construction, new landscaping, pool fillings and maintenance trucks.</a:t>
            </a:r>
            <a:endParaRPr lang="en-US" sz="2800" b="1"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7086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0088" y="331305"/>
            <a:ext cx="5467487" cy="715617"/>
          </a:xfrm>
        </p:spPr>
        <p:txBody>
          <a:bodyPr>
            <a:normAutofit/>
          </a:bodyPr>
          <a:lstStyle/>
          <a:p>
            <a:pPr algn="ctr"/>
            <a:r>
              <a:rPr lang="en-US" sz="3200" dirty="0"/>
              <a:t>Mobile Hydrant Meter</a:t>
            </a:r>
          </a:p>
        </p:txBody>
      </p:sp>
      <p:pic>
        <p:nvPicPr>
          <p:cNvPr id="9" name="Content Placeholder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55" t="6414" r="16540" b="3982"/>
          <a:stretch/>
        </p:blipFill>
        <p:spPr>
          <a:xfrm>
            <a:off x="530087" y="1638844"/>
            <a:ext cx="5467487" cy="4407400"/>
          </a:xfrm>
        </p:spPr>
      </p:pic>
      <p:sp>
        <p:nvSpPr>
          <p:cNvPr id="7" name="Text Placeholder 6"/>
          <p:cNvSpPr>
            <a:spLocks noGrp="1"/>
          </p:cNvSpPr>
          <p:nvPr>
            <p:ph type="body" sz="quarter" idx="3"/>
          </p:nvPr>
        </p:nvSpPr>
        <p:spPr>
          <a:xfrm>
            <a:off x="6172200" y="331305"/>
            <a:ext cx="5661990" cy="980660"/>
          </a:xfrm>
        </p:spPr>
        <p:txBody>
          <a:bodyPr>
            <a:noAutofit/>
          </a:bodyPr>
          <a:lstStyle/>
          <a:p>
            <a:pPr algn="ctr"/>
            <a:r>
              <a:rPr lang="en-US" sz="3200" dirty="0"/>
              <a:t>Fixed Hydrant Meter with Backflow</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638844"/>
            <a:ext cx="5662613" cy="4407400"/>
          </a:xfrm>
        </p:spPr>
      </p:pic>
    </p:spTree>
    <p:extLst>
      <p:ext uri="{BB962C8B-B14F-4D97-AF65-F5344CB8AC3E}">
        <p14:creationId xmlns:p14="http://schemas.microsoft.com/office/powerpoint/2010/main" val="4653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6129"/>
          </a:xfrm>
        </p:spPr>
        <p:txBody>
          <a:bodyPr/>
          <a:lstStyle/>
          <a:p>
            <a:pPr marR="0" rtl="0"/>
            <a:r>
              <a:rPr lang="en-US" b="1" i="0" u="none" strike="noStrike" baseline="0" dirty="0">
                <a:solidFill>
                  <a:srgbClr val="000000"/>
                </a:solidFill>
                <a:latin typeface="Calibri Light" panose="020F0302020204030204" pitchFamily="34" charset="0"/>
              </a:rPr>
              <a:t>PROGRAM CRITERIA</a:t>
            </a:r>
            <a:endParaRPr lang="en-US" b="1" i="0" u="none" strike="noStrike" baseline="0" dirty="0">
              <a:solidFill>
                <a:srgbClr val="000000"/>
              </a:solidFill>
              <a:latin typeface="Times New Roman" panose="02020603050405020304" pitchFamily="18" charset="0"/>
            </a:endParaRPr>
          </a:p>
        </p:txBody>
      </p:sp>
      <p:sp>
        <p:nvSpPr>
          <p:cNvPr id="3" name="Text Placeholder 2"/>
          <p:cNvSpPr>
            <a:spLocks noGrp="1"/>
          </p:cNvSpPr>
          <p:nvPr>
            <p:ph type="body" idx="1"/>
          </p:nvPr>
        </p:nvSpPr>
        <p:spPr>
          <a:xfrm>
            <a:off x="838200" y="1690688"/>
            <a:ext cx="10515600" cy="4961903"/>
          </a:xfrm>
        </p:spPr>
        <p:txBody>
          <a:bodyPr>
            <a:noAutofit/>
          </a:bodyPr>
          <a:lstStyle/>
          <a:p>
            <a:pPr marR="0" lvl="0" rtl="0"/>
            <a:r>
              <a:rPr lang="en-US" sz="2600" b="1" i="0" u="none" strike="noStrike" baseline="0" dirty="0">
                <a:solidFill>
                  <a:srgbClr val="000000"/>
                </a:solidFill>
                <a:latin typeface="Calibri Light" panose="020F0302020204030204" pitchFamily="34" charset="0"/>
              </a:rPr>
              <a:t>Fixed Hydrant Meter.</a:t>
            </a:r>
          </a:p>
          <a:p>
            <a:pPr marR="0" lvl="1" rtl="0"/>
            <a:r>
              <a:rPr lang="en-US" sz="2600" b="1" i="0" u="none" strike="noStrike" baseline="0" dirty="0">
                <a:solidFill>
                  <a:srgbClr val="000000"/>
                </a:solidFill>
                <a:latin typeface="Calibri Light" panose="020F0302020204030204" pitchFamily="34" charset="0"/>
              </a:rPr>
              <a:t>Customer must complete application providing name, business name, business</a:t>
            </a:r>
            <a:r>
              <a:rPr lang="en-US" sz="2600" b="1" i="0" u="none" strike="noStrike" dirty="0">
                <a:solidFill>
                  <a:srgbClr val="000000"/>
                </a:solidFill>
                <a:latin typeface="Calibri Light" panose="020F0302020204030204" pitchFamily="34" charset="0"/>
              </a:rPr>
              <a:t> and </a:t>
            </a:r>
            <a:r>
              <a:rPr lang="en-US" sz="2600" b="1" i="0" u="none" strike="noStrike" baseline="0" dirty="0">
                <a:solidFill>
                  <a:srgbClr val="000000"/>
                </a:solidFill>
                <a:latin typeface="Calibri Light" panose="020F0302020204030204" pitchFamily="34" charset="0"/>
              </a:rPr>
              <a:t>billing address and purpose of fillings.</a:t>
            </a:r>
          </a:p>
          <a:p>
            <a:pPr marR="0" lvl="1" rtl="0"/>
            <a:r>
              <a:rPr lang="en-US" sz="2600" b="1" i="0" u="none" strike="noStrike" baseline="0" dirty="0">
                <a:solidFill>
                  <a:srgbClr val="000000"/>
                </a:solidFill>
                <a:latin typeface="Calibri Light" panose="020F0302020204030204" pitchFamily="34" charset="0"/>
              </a:rPr>
              <a:t>A signed copy of completed application must be present during all fill ups.</a:t>
            </a:r>
          </a:p>
          <a:p>
            <a:pPr marR="0" lvl="1" rtl="0"/>
            <a:endParaRPr lang="en-US" sz="2600" b="1" i="0" u="none" strike="noStrike" baseline="0" dirty="0">
              <a:solidFill>
                <a:srgbClr val="000000"/>
              </a:solidFill>
              <a:latin typeface="Calibri Light" panose="020F0302020204030204" pitchFamily="34" charset="0"/>
            </a:endParaRPr>
          </a:p>
          <a:p>
            <a:pPr lvl="0"/>
            <a:r>
              <a:rPr lang="en-US" sz="2600" b="1" dirty="0">
                <a:solidFill>
                  <a:srgbClr val="000000"/>
                </a:solidFill>
                <a:latin typeface="Calibri Light" panose="020F0302020204030204" pitchFamily="34" charset="0"/>
              </a:rPr>
              <a:t>Mobile Hydrant Meter Rental.</a:t>
            </a:r>
          </a:p>
          <a:p>
            <a:pPr lvl="1"/>
            <a:r>
              <a:rPr lang="en-US" sz="2600" b="1" dirty="0">
                <a:solidFill>
                  <a:srgbClr val="000000"/>
                </a:solidFill>
                <a:latin typeface="Calibri Light" panose="020F0302020204030204" pitchFamily="34" charset="0"/>
              </a:rPr>
              <a:t>Customer must complete application providing name, business, business and billing address and purpose of fillings.</a:t>
            </a:r>
          </a:p>
          <a:p>
            <a:pPr lvl="1"/>
            <a:r>
              <a:rPr lang="en-US" sz="2600" b="1" dirty="0">
                <a:solidFill>
                  <a:srgbClr val="000000"/>
                </a:solidFill>
                <a:latin typeface="Calibri Light" panose="020F0302020204030204" pitchFamily="34" charset="0"/>
              </a:rPr>
              <a:t>Renter must provide deposit in check form to the Town of Discovery Bay.</a:t>
            </a:r>
          </a:p>
          <a:p>
            <a:pPr lvl="1"/>
            <a:r>
              <a:rPr lang="en-US" sz="2600" b="1" dirty="0">
                <a:solidFill>
                  <a:srgbClr val="000000"/>
                </a:solidFill>
                <a:latin typeface="Calibri Light" panose="020F0302020204030204" pitchFamily="34" charset="0"/>
              </a:rPr>
              <a:t>6 month rental only. If not returned, deposit will be forfeited.</a:t>
            </a:r>
          </a:p>
          <a:p>
            <a:pPr lvl="1"/>
            <a:r>
              <a:rPr lang="en-US" sz="2600" b="1" dirty="0">
                <a:solidFill>
                  <a:srgbClr val="000000"/>
                </a:solidFill>
                <a:latin typeface="Calibri Light" panose="020F0302020204030204" pitchFamily="34" charset="0"/>
              </a:rPr>
              <a:t>Tanks need to be inspected for proper air gap protection.</a:t>
            </a:r>
          </a:p>
        </p:txBody>
      </p:sp>
    </p:spTree>
    <p:extLst>
      <p:ext uri="{BB962C8B-B14F-4D97-AF65-F5344CB8AC3E}">
        <p14:creationId xmlns:p14="http://schemas.microsoft.com/office/powerpoint/2010/main" val="206501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6110"/>
          </a:xfrm>
        </p:spPr>
        <p:txBody>
          <a:bodyPr/>
          <a:lstStyle/>
          <a:p>
            <a:pPr marR="0" rtl="0"/>
            <a:r>
              <a:rPr lang="en-US" b="1" i="0" u="none" strike="noStrike" baseline="0" dirty="0">
                <a:solidFill>
                  <a:srgbClr val="000000"/>
                </a:solidFill>
                <a:latin typeface="Calibri Light" panose="020F0302020204030204" pitchFamily="34" charset="0"/>
              </a:rPr>
              <a:t>APPLICATION / RENTAL PROCESS</a:t>
            </a:r>
            <a:endParaRPr lang="en-US" b="0" i="0" u="none" strike="noStrike" baseline="0" dirty="0">
              <a:solidFill>
                <a:srgbClr val="000000"/>
              </a:solidFill>
              <a:latin typeface="Times New Roman" panose="02020603050405020304" pitchFamily="18" charset="0"/>
            </a:endParaRPr>
          </a:p>
        </p:txBody>
      </p:sp>
      <p:sp>
        <p:nvSpPr>
          <p:cNvPr id="3" name="Text Placeholder 2"/>
          <p:cNvSpPr>
            <a:spLocks noGrp="1"/>
          </p:cNvSpPr>
          <p:nvPr>
            <p:ph type="body" idx="1"/>
          </p:nvPr>
        </p:nvSpPr>
        <p:spPr>
          <a:xfrm>
            <a:off x="838200" y="1643269"/>
            <a:ext cx="10515600" cy="5214731"/>
          </a:xfrm>
        </p:spPr>
        <p:txBody>
          <a:bodyPr>
            <a:noAutofit/>
          </a:bodyPr>
          <a:lstStyle/>
          <a:p>
            <a:pPr marR="0" lvl="0" rtl="0"/>
            <a:r>
              <a:rPr lang="en-US" b="1" i="0" u="none" strike="noStrike" baseline="0" dirty="0">
                <a:solidFill>
                  <a:srgbClr val="000000"/>
                </a:solidFill>
                <a:latin typeface="Calibri Light" panose="020F0302020204030204" pitchFamily="34" charset="0"/>
              </a:rPr>
              <a:t>If renter meets the above-established criteria for use, an application shall be submitted to the town for approval. The application is available at District office 1800 Willow Lake Rd.</a:t>
            </a:r>
          </a:p>
          <a:p>
            <a:pPr marR="0" lvl="0" rtl="0"/>
            <a:endParaRPr lang="en-US" b="1" i="0" u="none" strike="noStrike" baseline="0" dirty="0">
              <a:solidFill>
                <a:srgbClr val="000000"/>
              </a:solidFill>
              <a:latin typeface="Calibri Light" panose="020F0302020204030204" pitchFamily="34" charset="0"/>
            </a:endParaRPr>
          </a:p>
          <a:p>
            <a:pPr marR="0" lvl="0" rtl="0"/>
            <a:r>
              <a:rPr lang="en-US" b="1" i="0" u="none" strike="noStrike" baseline="0" dirty="0">
                <a:solidFill>
                  <a:srgbClr val="000000"/>
                </a:solidFill>
                <a:latin typeface="Calibri Light" panose="020F0302020204030204" pitchFamily="34" charset="0"/>
              </a:rPr>
              <a:t>The application contains </a:t>
            </a:r>
            <a:r>
              <a:rPr lang="en-US" b="1" dirty="0">
                <a:solidFill>
                  <a:srgbClr val="000000"/>
                </a:solidFill>
                <a:latin typeface="Calibri Light" panose="020F0302020204030204" pitchFamily="34" charset="0"/>
              </a:rPr>
              <a:t>additional</a:t>
            </a:r>
            <a:r>
              <a:rPr lang="en-US" b="1" i="0" u="none" strike="noStrike" baseline="0" dirty="0">
                <a:solidFill>
                  <a:srgbClr val="000000"/>
                </a:solidFill>
                <a:latin typeface="Calibri Light" panose="020F0302020204030204" pitchFamily="34" charset="0"/>
              </a:rPr>
              <a:t> information:</a:t>
            </a:r>
          </a:p>
          <a:p>
            <a:pPr marR="0" lvl="1" rtl="0"/>
            <a:r>
              <a:rPr lang="en-US" sz="2800" b="1" i="0" u="none" strike="noStrike" baseline="0" dirty="0">
                <a:solidFill>
                  <a:srgbClr val="000000"/>
                </a:solidFill>
                <a:latin typeface="Calibri Light" panose="020F0302020204030204" pitchFamily="34" charset="0"/>
              </a:rPr>
              <a:t>Intended use of hydrant water.</a:t>
            </a:r>
          </a:p>
          <a:p>
            <a:pPr marR="0" lvl="1" rtl="0"/>
            <a:r>
              <a:rPr lang="en-US" sz="2800" b="1" i="0" u="none" strike="noStrike" baseline="0" dirty="0">
                <a:solidFill>
                  <a:srgbClr val="000000"/>
                </a:solidFill>
                <a:latin typeface="Calibri Light" panose="020F0302020204030204" pitchFamily="34" charset="0"/>
              </a:rPr>
              <a:t>Service address</a:t>
            </a:r>
            <a:r>
              <a:rPr lang="en-US" sz="2800" b="1" i="0" u="none" strike="noStrike" dirty="0">
                <a:solidFill>
                  <a:srgbClr val="000000"/>
                </a:solidFill>
                <a:latin typeface="Calibri Light" panose="020F0302020204030204" pitchFamily="34" charset="0"/>
              </a:rPr>
              <a:t> of rental hydrant.</a:t>
            </a:r>
            <a:endParaRPr lang="en-US" sz="2800" b="1" i="0" u="none" strike="noStrike" baseline="0" dirty="0">
              <a:solidFill>
                <a:srgbClr val="000000"/>
              </a:solidFill>
              <a:latin typeface="Calibri Light" panose="020F0302020204030204" pitchFamily="34" charset="0"/>
            </a:endParaRPr>
          </a:p>
          <a:p>
            <a:pPr marR="0" lvl="1" rtl="0"/>
            <a:r>
              <a:rPr lang="en-US" sz="2800" b="1" i="0" u="none" strike="noStrike" baseline="0" dirty="0">
                <a:solidFill>
                  <a:srgbClr val="000000"/>
                </a:solidFill>
                <a:latin typeface="Calibri Light" panose="020F0302020204030204" pitchFamily="34" charset="0"/>
              </a:rPr>
              <a:t>Estimated time of hydrant rental.</a:t>
            </a:r>
          </a:p>
          <a:p>
            <a:pPr marR="0" lvl="1" rtl="0"/>
            <a:endParaRPr lang="en-US" b="1" i="0" u="none" strike="noStrike" baseline="0" dirty="0">
              <a:solidFill>
                <a:srgbClr val="000000"/>
              </a:solidFill>
              <a:latin typeface="Calibri Light" panose="020F0302020204030204" pitchFamily="34" charset="0"/>
            </a:endParaRPr>
          </a:p>
          <a:p>
            <a:pPr marL="457200" marR="0" lvl="1" indent="0" rtl="0">
              <a:buNone/>
            </a:pPr>
            <a:r>
              <a:rPr lang="en-US" b="1" dirty="0">
                <a:solidFill>
                  <a:srgbClr val="000000"/>
                </a:solidFill>
                <a:latin typeface="Calibri Light" panose="020F0302020204030204" pitchFamily="34" charset="0"/>
              </a:rPr>
              <a:t>…...</a:t>
            </a:r>
          </a:p>
        </p:txBody>
      </p:sp>
    </p:spTree>
    <p:extLst>
      <p:ext uri="{BB962C8B-B14F-4D97-AF65-F5344CB8AC3E}">
        <p14:creationId xmlns:p14="http://schemas.microsoft.com/office/powerpoint/2010/main" val="143782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0118"/>
          </a:xfrm>
        </p:spPr>
        <p:txBody>
          <a:bodyPr/>
          <a:lstStyle/>
          <a:p>
            <a:r>
              <a:rPr lang="en-US" b="1" dirty="0">
                <a:solidFill>
                  <a:srgbClr val="000000"/>
                </a:solidFill>
                <a:latin typeface="Calibri Light" panose="020F0302020204030204" pitchFamily="34" charset="0"/>
              </a:rPr>
              <a:t>APPLICATION / RENTAL PROCESS CONT.</a:t>
            </a:r>
            <a:endParaRPr lang="en-US" dirty="0"/>
          </a:p>
        </p:txBody>
      </p:sp>
      <p:sp>
        <p:nvSpPr>
          <p:cNvPr id="3" name="Text Placeholder 2"/>
          <p:cNvSpPr>
            <a:spLocks noGrp="1"/>
          </p:cNvSpPr>
          <p:nvPr>
            <p:ph type="body" idx="1"/>
          </p:nvPr>
        </p:nvSpPr>
        <p:spPr>
          <a:xfrm>
            <a:off x="661182" y="1505244"/>
            <a:ext cx="11127544" cy="5120640"/>
          </a:xfrm>
        </p:spPr>
        <p:txBody>
          <a:bodyPr>
            <a:normAutofit lnSpcReduction="10000"/>
          </a:bodyPr>
          <a:lstStyle/>
          <a:p>
            <a:pPr lvl="0"/>
            <a:r>
              <a:rPr lang="en-US" b="1" dirty="0">
                <a:solidFill>
                  <a:srgbClr val="000000"/>
                </a:solidFill>
                <a:latin typeface="Calibri Light" panose="020F0302020204030204" pitchFamily="34" charset="0"/>
              </a:rPr>
              <a:t>Applicant/Renter must take following steps to use or rent hydrant meter.</a:t>
            </a:r>
          </a:p>
          <a:p>
            <a:pPr lvl="1"/>
            <a:r>
              <a:rPr lang="en-US" sz="2800" b="1" dirty="0">
                <a:solidFill>
                  <a:srgbClr val="000000"/>
                </a:solidFill>
                <a:latin typeface="Calibri Light" panose="020F0302020204030204" pitchFamily="34" charset="0"/>
              </a:rPr>
              <a:t>Fill out application</a:t>
            </a:r>
            <a:r>
              <a:rPr lang="en-US" sz="2800" b="1" dirty="0">
                <a:solidFill>
                  <a:srgbClr val="000000"/>
                </a:solidFill>
                <a:latin typeface="Times New Roman" panose="02020603050405020304" pitchFamily="18" charset="0"/>
              </a:rPr>
              <a:t>.</a:t>
            </a:r>
          </a:p>
          <a:p>
            <a:pPr lvl="1"/>
            <a:r>
              <a:rPr lang="en-US" sz="2800" b="1" dirty="0">
                <a:solidFill>
                  <a:srgbClr val="000000"/>
                </a:solidFill>
                <a:latin typeface="Calibri Light" panose="020F0302020204030204" pitchFamily="34" charset="0"/>
              </a:rPr>
              <a:t>If meter is used in conjunction of a tank, the tank needs to be inspected by a qualified Town employee to determine if proper air gap protection is being used.</a:t>
            </a:r>
          </a:p>
          <a:p>
            <a:pPr lvl="1"/>
            <a:r>
              <a:rPr lang="da-DK" sz="2800" b="1" dirty="0">
                <a:solidFill>
                  <a:srgbClr val="000000"/>
                </a:solidFill>
                <a:latin typeface="Calibri Light" panose="020F0302020204030204" pitchFamily="34" charset="0"/>
              </a:rPr>
              <a:t>Place deposit for hydrant meter.</a:t>
            </a:r>
          </a:p>
          <a:p>
            <a:pPr lvl="1"/>
            <a:endParaRPr lang="da-DK" sz="2800" b="1" dirty="0">
              <a:solidFill>
                <a:srgbClr val="000000"/>
              </a:solidFill>
              <a:latin typeface="Calibri Light" panose="020F0302020204030204" pitchFamily="34" charset="0"/>
            </a:endParaRPr>
          </a:p>
          <a:p>
            <a:pPr lvl="0"/>
            <a:r>
              <a:rPr lang="en-US" b="1" dirty="0">
                <a:solidFill>
                  <a:srgbClr val="000000"/>
                </a:solidFill>
                <a:latin typeface="Calibri Light" panose="020F0302020204030204" pitchFamily="34" charset="0"/>
              </a:rPr>
              <a:t>Once all these steps are completed the renter will receive a hydrant meter and a copy of Hydrant Meter Operating Instructions. It is imperative these instructions are given to the personnel using the hydrant meter and that they are followed explicitly. Improper use of both the meter and water hydrant can cause water quality problems in the system and potential confiscation of the hydrant meter.</a:t>
            </a:r>
            <a:endParaRPr lang="en-US" b="1"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78185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4"/>
            <a:ext cx="10515600" cy="955344"/>
          </a:xfrm>
        </p:spPr>
        <p:txBody>
          <a:bodyPr>
            <a:normAutofit/>
          </a:bodyPr>
          <a:lstStyle/>
          <a:p>
            <a:pPr marR="0" rtl="0"/>
            <a:r>
              <a:rPr lang="en-US" b="1" i="0" u="none" strike="noStrike" baseline="0" dirty="0">
                <a:solidFill>
                  <a:srgbClr val="000000"/>
                </a:solidFill>
                <a:latin typeface="Calibri Light" panose="020F0302020204030204" pitchFamily="34" charset="0"/>
              </a:rPr>
              <a:t>DEPOSIT, RENTAL, BILLING &amp; PENALTIES</a:t>
            </a:r>
            <a:endParaRPr lang="en-US" b="1" i="0" u="none" strike="noStrike" baseline="0" dirty="0">
              <a:solidFill>
                <a:srgbClr val="000000"/>
              </a:solidFill>
              <a:latin typeface="Times New Roman" panose="02020603050405020304" pitchFamily="18" charset="0"/>
            </a:endParaRPr>
          </a:p>
        </p:txBody>
      </p:sp>
      <p:sp>
        <p:nvSpPr>
          <p:cNvPr id="3" name="Text Placeholder 2"/>
          <p:cNvSpPr>
            <a:spLocks noGrp="1"/>
          </p:cNvSpPr>
          <p:nvPr>
            <p:ph type="body" idx="1"/>
          </p:nvPr>
        </p:nvSpPr>
        <p:spPr>
          <a:xfrm>
            <a:off x="136479" y="1050878"/>
            <a:ext cx="11859904" cy="5807122"/>
          </a:xfrm>
        </p:spPr>
        <p:txBody>
          <a:bodyPr>
            <a:noAutofit/>
          </a:bodyPr>
          <a:lstStyle/>
          <a:p>
            <a:pPr marL="0" marR="0" lvl="0" indent="0" rtl="0">
              <a:buNone/>
            </a:pPr>
            <a:r>
              <a:rPr lang="en-US" sz="3000" b="1" i="0" u="none" strike="noStrike" baseline="0" dirty="0">
                <a:solidFill>
                  <a:srgbClr val="000000"/>
                </a:solidFill>
                <a:latin typeface="Calibri Light" panose="020F0302020204030204" pitchFamily="34" charset="0"/>
              </a:rPr>
              <a:t>The deposit, fees and penalties apply to fixed and rental of hydrant meters.</a:t>
            </a:r>
          </a:p>
          <a:p>
            <a:pPr marR="0" lvl="1" rtl="0"/>
            <a:r>
              <a:rPr lang="en-US" sz="3000" b="1" i="0" u="none" strike="noStrike" baseline="0" dirty="0">
                <a:solidFill>
                  <a:srgbClr val="000000"/>
                </a:solidFill>
                <a:latin typeface="Calibri Light" panose="020F0302020204030204" pitchFamily="34" charset="0"/>
              </a:rPr>
              <a:t>Application fee</a:t>
            </a:r>
          </a:p>
          <a:p>
            <a:pPr marR="0" lvl="1" rtl="0"/>
            <a:r>
              <a:rPr lang="en-US" sz="3000" b="1" i="0" u="none" strike="noStrike" baseline="0" dirty="0">
                <a:solidFill>
                  <a:srgbClr val="000000"/>
                </a:solidFill>
                <a:latin typeface="Calibri Light" panose="020F0302020204030204" pitchFamily="34" charset="0"/>
              </a:rPr>
              <a:t>Deposit for meter rental.</a:t>
            </a:r>
          </a:p>
          <a:p>
            <a:pPr marR="0" lvl="1" rtl="0"/>
            <a:r>
              <a:rPr lang="en-US" sz="3000" b="1" i="0" u="none" strike="noStrike" baseline="0" dirty="0">
                <a:solidFill>
                  <a:srgbClr val="000000"/>
                </a:solidFill>
                <a:latin typeface="Calibri Light" panose="020F0302020204030204" pitchFamily="34" charset="0"/>
              </a:rPr>
              <a:t>Monthly billings for water usages will occur.</a:t>
            </a:r>
          </a:p>
          <a:p>
            <a:pPr marR="0" lvl="1" rtl="0"/>
            <a:r>
              <a:rPr lang="en-US" sz="3000" b="1" dirty="0">
                <a:solidFill>
                  <a:srgbClr val="000000"/>
                </a:solidFill>
                <a:latin typeface="Calibri Light" panose="020F0302020204030204" pitchFamily="34" charset="0"/>
              </a:rPr>
              <a:t>M</a:t>
            </a:r>
            <a:r>
              <a:rPr lang="en-US" sz="3000" b="1" i="0" u="none" strike="noStrike" baseline="0" dirty="0">
                <a:solidFill>
                  <a:srgbClr val="000000"/>
                </a:solidFill>
                <a:latin typeface="Calibri Light" panose="020F0302020204030204" pitchFamily="34" charset="0"/>
              </a:rPr>
              <a:t>eter readings</a:t>
            </a:r>
            <a:r>
              <a:rPr lang="en-US" sz="3000" b="1" i="0" u="none" strike="noStrike" dirty="0">
                <a:solidFill>
                  <a:srgbClr val="000000"/>
                </a:solidFill>
                <a:latin typeface="Calibri Light" panose="020F0302020204030204" pitchFamily="34" charset="0"/>
              </a:rPr>
              <a:t> once a month or a late fee will apply.</a:t>
            </a:r>
            <a:endParaRPr lang="en-US" sz="3000" b="1" i="0" u="none" strike="noStrike" baseline="0" dirty="0">
              <a:solidFill>
                <a:srgbClr val="000000"/>
              </a:solidFill>
              <a:latin typeface="Calibri Light" panose="020F0302020204030204" pitchFamily="34" charset="0"/>
            </a:endParaRPr>
          </a:p>
          <a:p>
            <a:pPr marR="0" lvl="1" rtl="0"/>
            <a:r>
              <a:rPr lang="en-US" sz="3000" b="1" i="0" u="none" strike="noStrike" baseline="0" dirty="0">
                <a:solidFill>
                  <a:srgbClr val="000000"/>
                </a:solidFill>
                <a:latin typeface="Calibri Light" panose="020F0302020204030204" pitchFamily="34" charset="0"/>
              </a:rPr>
              <a:t>Water usage fee shall apply in accordance with the current water rates.</a:t>
            </a:r>
          </a:p>
          <a:p>
            <a:pPr marR="0" lvl="1" rtl="0"/>
            <a:r>
              <a:rPr lang="en-US" sz="3000" b="1" dirty="0">
                <a:solidFill>
                  <a:srgbClr val="000000"/>
                </a:solidFill>
                <a:latin typeface="Calibri Light" panose="020F0302020204030204" pitchFamily="34" charset="0"/>
              </a:rPr>
              <a:t>Deductions</a:t>
            </a:r>
            <a:r>
              <a:rPr lang="en-US" sz="3000" b="1" i="0" u="none" strike="noStrike" baseline="0" dirty="0">
                <a:solidFill>
                  <a:srgbClr val="000000"/>
                </a:solidFill>
                <a:latin typeface="Calibri Light" panose="020F0302020204030204" pitchFamily="34" charset="0"/>
              </a:rPr>
              <a:t> from deposit will be placed </a:t>
            </a:r>
            <a:r>
              <a:rPr lang="en-US" sz="3000" b="1" dirty="0">
                <a:solidFill>
                  <a:srgbClr val="000000"/>
                </a:solidFill>
                <a:latin typeface="Calibri Light" panose="020F0302020204030204" pitchFamily="34" charset="0"/>
              </a:rPr>
              <a:t>on</a:t>
            </a:r>
            <a:r>
              <a:rPr lang="en-US" sz="3000" b="1" i="0" u="none" strike="noStrike" baseline="0" dirty="0">
                <a:solidFill>
                  <a:srgbClr val="000000"/>
                </a:solidFill>
                <a:latin typeface="Calibri Light" panose="020F0302020204030204" pitchFamily="34" charset="0"/>
              </a:rPr>
              <a:t> misuse, damaged or lost hydrant meters</a:t>
            </a:r>
            <a:r>
              <a:rPr lang="en-US" sz="3000" b="1" i="0" u="none" strike="noStrike" dirty="0">
                <a:solidFill>
                  <a:srgbClr val="000000"/>
                </a:solidFill>
                <a:latin typeface="Calibri Light" panose="020F0302020204030204" pitchFamily="34" charset="0"/>
              </a:rPr>
              <a:t> up to the full deposit.</a:t>
            </a:r>
            <a:endParaRPr lang="en-US" sz="3000" b="1" i="0" u="none" strike="noStrike" baseline="0" dirty="0">
              <a:solidFill>
                <a:srgbClr val="000000"/>
              </a:solidFill>
              <a:latin typeface="Calibri Light" panose="020F0302020204030204" pitchFamily="34" charset="0"/>
            </a:endParaRPr>
          </a:p>
          <a:p>
            <a:pPr marL="0" marR="0" lvl="0" indent="0" rtl="0">
              <a:buNone/>
            </a:pPr>
            <a:r>
              <a:rPr lang="en-US" sz="3000" b="1" i="0" u="none" strike="noStrike" baseline="0" dirty="0">
                <a:solidFill>
                  <a:srgbClr val="000000"/>
                </a:solidFill>
                <a:latin typeface="Calibri Light" panose="020F0302020204030204" pitchFamily="34" charset="0"/>
              </a:rPr>
              <a:t>At the time meter is returned, Town staff will:</a:t>
            </a:r>
          </a:p>
          <a:p>
            <a:pPr lvl="1"/>
            <a:r>
              <a:rPr lang="en-US" sz="3000" b="1" dirty="0">
                <a:solidFill>
                  <a:srgbClr val="000000"/>
                </a:solidFill>
                <a:latin typeface="Calibri Light" panose="020F0302020204030204" pitchFamily="34" charset="0"/>
              </a:rPr>
              <a:t>Take final reading of rental meter and inspect the meter for damages</a:t>
            </a:r>
            <a:r>
              <a:rPr lang="en-US" sz="3000" b="1" dirty="0">
                <a:solidFill>
                  <a:srgbClr val="000000"/>
                </a:solidFill>
                <a:latin typeface="Times New Roman" panose="02020603050405020304" pitchFamily="18" charset="0"/>
              </a:rPr>
              <a:t>.</a:t>
            </a:r>
            <a:endParaRPr lang="en-US" sz="3000" b="1" i="0" u="none" strike="noStrike" baseline="0" dirty="0">
              <a:solidFill>
                <a:srgbClr val="000000"/>
              </a:solidFill>
              <a:latin typeface="Times New Roman" panose="02020603050405020304" pitchFamily="18" charset="0"/>
            </a:endParaRPr>
          </a:p>
          <a:p>
            <a:pPr marR="0" lvl="1" rtl="0"/>
            <a:r>
              <a:rPr lang="en-US" sz="3000" b="1" i="0" u="none" strike="noStrike" baseline="0" dirty="0">
                <a:solidFill>
                  <a:srgbClr val="000000"/>
                </a:solidFill>
                <a:latin typeface="Calibri Light" panose="020F0302020204030204" pitchFamily="34" charset="0"/>
              </a:rPr>
              <a:t>Final bill will be issued and mailed to the customer for payment.</a:t>
            </a:r>
            <a:endParaRPr lang="en-US" sz="3000" b="1"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2416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baseline="0">
                <a:solidFill>
                  <a:srgbClr val="000000"/>
                </a:solidFill>
                <a:latin typeface="Calibri Light" panose="020F0302020204030204" pitchFamily="34" charset="0"/>
              </a:rPr>
              <a:t>Water Meter Rental Fees and Fines</a:t>
            </a:r>
            <a:endParaRPr lang="en-US" b="0" i="0" u="none" strike="noStrike" baseline="0">
              <a:solidFill>
                <a:srgbClr val="000000"/>
              </a:solidFill>
              <a:latin typeface="Times New Roman" panose="02020603050405020304" pitchFamily="18" charset="0"/>
            </a:endParaRPr>
          </a:p>
        </p:txBody>
      </p:sp>
      <p:sp>
        <p:nvSpPr>
          <p:cNvPr id="3" name="Text Placeholder 2"/>
          <p:cNvSpPr>
            <a:spLocks noGrp="1"/>
          </p:cNvSpPr>
          <p:nvPr>
            <p:ph type="body" idx="1"/>
          </p:nvPr>
        </p:nvSpPr>
        <p:spPr>
          <a:xfrm>
            <a:off x="689317" y="1690688"/>
            <a:ext cx="10846191" cy="5167312"/>
          </a:xfrm>
        </p:spPr>
        <p:txBody>
          <a:bodyPr>
            <a:normAutofit/>
          </a:bodyPr>
          <a:lstStyle/>
          <a:p>
            <a:pPr marR="0" lvl="0" rtl="0"/>
            <a:r>
              <a:rPr lang="en-US" sz="3200" b="1" i="0" u="none" strike="noStrike" baseline="0" dirty="0">
                <a:solidFill>
                  <a:srgbClr val="000000"/>
                </a:solidFill>
                <a:latin typeface="Calibri Light" panose="020F0302020204030204" pitchFamily="34" charset="0"/>
              </a:rPr>
              <a:t>Fixed Hydrant Meter Fees</a:t>
            </a:r>
          </a:p>
          <a:p>
            <a:pPr marR="0" lvl="1" rtl="0"/>
            <a:r>
              <a:rPr lang="en-US" sz="2800" b="1" i="0" u="none" strike="noStrike" baseline="0" dirty="0">
                <a:solidFill>
                  <a:srgbClr val="000000"/>
                </a:solidFill>
                <a:latin typeface="Calibri Light" panose="020F0302020204030204" pitchFamily="34" charset="0"/>
              </a:rPr>
              <a:t>$25.00 Application Fee</a:t>
            </a:r>
          </a:p>
          <a:p>
            <a:pPr marR="0" lvl="1" rtl="0"/>
            <a:r>
              <a:rPr lang="en-US" sz="2800" b="1" i="0" u="none" strike="noStrike" baseline="0" dirty="0">
                <a:solidFill>
                  <a:srgbClr val="000000"/>
                </a:solidFill>
                <a:latin typeface="Calibri Light" panose="020F0302020204030204" pitchFamily="34" charset="0"/>
              </a:rPr>
              <a:t>$55.00 Annual Meter Depreciation Fee</a:t>
            </a:r>
          </a:p>
          <a:p>
            <a:pPr marR="0" lvl="1" rtl="0"/>
            <a:r>
              <a:rPr lang="en-US" sz="2800" b="1" i="0" u="none" strike="noStrike" baseline="0" dirty="0">
                <a:solidFill>
                  <a:srgbClr val="000000"/>
                </a:solidFill>
                <a:latin typeface="Calibri Light" panose="020F0302020204030204" pitchFamily="34" charset="0"/>
              </a:rPr>
              <a:t>Monthly payment for water use</a:t>
            </a:r>
          </a:p>
          <a:p>
            <a:pPr marL="457200" marR="0" lvl="1" indent="0" rtl="0">
              <a:buNone/>
            </a:pPr>
            <a:endParaRPr lang="en-US" sz="1400" b="1" i="0" u="none" strike="noStrike" baseline="0" dirty="0">
              <a:solidFill>
                <a:srgbClr val="000000"/>
              </a:solidFill>
              <a:latin typeface="Calibri Light" panose="020F0302020204030204" pitchFamily="34" charset="0"/>
            </a:endParaRPr>
          </a:p>
          <a:p>
            <a:pPr marR="0" lvl="0" rtl="0"/>
            <a:r>
              <a:rPr lang="en-US" sz="3200" b="1" i="0" u="none" strike="noStrike" baseline="0" dirty="0">
                <a:solidFill>
                  <a:srgbClr val="000000"/>
                </a:solidFill>
                <a:latin typeface="Calibri Light" panose="020F0302020204030204" pitchFamily="34" charset="0"/>
              </a:rPr>
              <a:t>Mobile Hydrant Meter Fees</a:t>
            </a:r>
          </a:p>
          <a:p>
            <a:pPr marR="0" lvl="1" rtl="0"/>
            <a:r>
              <a:rPr lang="en-US" sz="2800" b="1" i="0" u="none" strike="noStrike" baseline="0" dirty="0">
                <a:solidFill>
                  <a:srgbClr val="000000"/>
                </a:solidFill>
                <a:latin typeface="Calibri Light" panose="020F0302020204030204" pitchFamily="34" charset="0"/>
              </a:rPr>
              <a:t>$25.00 Application Fee</a:t>
            </a:r>
          </a:p>
          <a:p>
            <a:pPr marR="0" lvl="1" rtl="0"/>
            <a:r>
              <a:rPr lang="en-US" sz="2800" b="1" i="0" u="none" strike="noStrike" baseline="0" dirty="0">
                <a:solidFill>
                  <a:srgbClr val="000000"/>
                </a:solidFill>
                <a:latin typeface="Calibri Light" panose="020F0302020204030204" pitchFamily="34" charset="0"/>
              </a:rPr>
              <a:t>$500.00 Meter Deposit (payable by check)</a:t>
            </a:r>
          </a:p>
          <a:p>
            <a:pPr marR="0" lvl="1" rtl="0"/>
            <a:r>
              <a:rPr lang="en-US" sz="2800" b="1" i="0" u="none" strike="noStrike" baseline="0" dirty="0">
                <a:solidFill>
                  <a:srgbClr val="000000"/>
                </a:solidFill>
                <a:latin typeface="Calibri Light" panose="020F0302020204030204" pitchFamily="34" charset="0"/>
              </a:rPr>
              <a:t>Monthly Payment for water usage</a:t>
            </a:r>
          </a:p>
          <a:p>
            <a:pPr marR="0" lvl="1" rtl="0"/>
            <a:r>
              <a:rPr lang="en-US" sz="2800" b="1" i="0" u="none" strike="noStrike" baseline="0" dirty="0">
                <a:solidFill>
                  <a:srgbClr val="000000"/>
                </a:solidFill>
                <a:latin typeface="Calibri Light" panose="020F0302020204030204" pitchFamily="34" charset="0"/>
              </a:rPr>
              <a:t>$20.00 Late Fee will be added if customer does not allow Town staff to read the meter.</a:t>
            </a:r>
          </a:p>
        </p:txBody>
      </p:sp>
    </p:spTree>
    <p:extLst>
      <p:ext uri="{BB962C8B-B14F-4D97-AF65-F5344CB8AC3E}">
        <p14:creationId xmlns:p14="http://schemas.microsoft.com/office/powerpoint/2010/main" val="617871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TotalTime>
  <Words>708</Words>
  <Application>Microsoft Office PowerPoint</Application>
  <PresentationFormat>Custom</PresentationFormat>
  <Paragraphs>69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Hydrant Meter Policy</vt:lpstr>
      <vt:lpstr>Purpose</vt:lpstr>
      <vt:lpstr>INTRODUCTION</vt:lpstr>
      <vt:lpstr>PowerPoint Presentation</vt:lpstr>
      <vt:lpstr>PROGRAM CRITERIA</vt:lpstr>
      <vt:lpstr>APPLICATION / RENTAL PROCESS</vt:lpstr>
      <vt:lpstr>APPLICATION / RENTAL PROCESS CONT.</vt:lpstr>
      <vt:lpstr>DEPOSIT, RENTAL, BILLING &amp; PENALTIES</vt:lpstr>
      <vt:lpstr>Water Meter Rental Fees and Fines</vt:lpstr>
      <vt:lpstr>Illegal Tap into Fire Hydrant Fines </vt:lpstr>
      <vt:lpstr> Damages to Meters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Hydrant Meter Policy</dc:title>
  <dc:creator>Aaron Goldsworthy</dc:creator>
  <cp:lastModifiedBy>Cinderella</cp:lastModifiedBy>
  <cp:revision>38</cp:revision>
  <dcterms:created xsi:type="dcterms:W3CDTF">2016-05-16T22:28:14Z</dcterms:created>
  <dcterms:modified xsi:type="dcterms:W3CDTF">2016-06-01T22:09:00Z</dcterms:modified>
</cp:coreProperties>
</file>