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66" r:id="rId4"/>
    <p:sldId id="258" r:id="rId5"/>
    <p:sldId id="267" r:id="rId6"/>
    <p:sldId id="268" r:id="rId7"/>
    <p:sldId id="269" r:id="rId8"/>
    <p:sldId id="259" r:id="rId9"/>
    <p:sldId id="260" r:id="rId10"/>
    <p:sldId id="261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691" autoAdjust="0"/>
    <p:restoredTop sz="95183" autoAdjust="0"/>
  </p:normalViewPr>
  <p:slideViewPr>
    <p:cSldViewPr>
      <p:cViewPr>
        <p:scale>
          <a:sx n="110" d="100"/>
          <a:sy n="110" d="100"/>
        </p:scale>
        <p:origin x="-484" y="7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E04E04-8284-4C31-9803-5129855226E5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939D3D-7138-4A12-8E57-BEA90B746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291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939D3D-7138-4A12-8E57-BEA90B7466F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081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BD39-45BC-4FAB-BE3E-CAFE852FA395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56E02-7DA8-49A8-81DD-CF3AE7DEDC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BD39-45BC-4FAB-BE3E-CAFE852FA395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56E02-7DA8-49A8-81DD-CF3AE7DEDC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BD39-45BC-4FAB-BE3E-CAFE852FA395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56E02-7DA8-49A8-81DD-CF3AE7DEDC97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BD39-45BC-4FAB-BE3E-CAFE852FA395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56E02-7DA8-49A8-81DD-CF3AE7DEDC9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BD39-45BC-4FAB-BE3E-CAFE852FA395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56E02-7DA8-49A8-81DD-CF3AE7DEDC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BD39-45BC-4FAB-BE3E-CAFE852FA395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56E02-7DA8-49A8-81DD-CF3AE7DEDC9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BD39-45BC-4FAB-BE3E-CAFE852FA395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56E02-7DA8-49A8-81DD-CF3AE7DEDC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BD39-45BC-4FAB-BE3E-CAFE852FA395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56E02-7DA8-49A8-81DD-CF3AE7DEDC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BD39-45BC-4FAB-BE3E-CAFE852FA395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56E02-7DA8-49A8-81DD-CF3AE7DEDC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BD39-45BC-4FAB-BE3E-CAFE852FA395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56E02-7DA8-49A8-81DD-CF3AE7DEDC97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BD39-45BC-4FAB-BE3E-CAFE852FA395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56E02-7DA8-49A8-81DD-CF3AE7DEDC9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62EBD39-45BC-4FAB-BE3E-CAFE852FA395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1156E02-7DA8-49A8-81DD-CF3AE7DEDC9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 MONTHLY OPERATIONS REPORT</a:t>
            </a:r>
            <a:br>
              <a:rPr lang="en-US" b="1" u="sng" dirty="0"/>
            </a:br>
            <a:r>
              <a:rPr lang="en-US" b="1" u="sng" dirty="0" smtClean="0"/>
              <a:t>November </a:t>
            </a:r>
            <a:r>
              <a:rPr lang="en-US" b="1" dirty="0" smtClean="0"/>
              <a:t>2015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Town of Discovery Bay, </a:t>
            </a:r>
            <a:r>
              <a:rPr lang="en-US" b="1" dirty="0" smtClean="0"/>
              <a:t>CA</a:t>
            </a:r>
            <a:endParaRPr lang="en-US" b="1" dirty="0"/>
          </a:p>
          <a:p>
            <a:r>
              <a:rPr lang="en-US" dirty="0" smtClean="0">
                <a:solidFill>
                  <a:srgbClr val="FF0000"/>
                </a:solidFill>
              </a:rPr>
              <a:t>2284</a:t>
            </a:r>
            <a:r>
              <a:rPr lang="en-US" dirty="0" smtClean="0"/>
              <a:t> </a:t>
            </a:r>
            <a:r>
              <a:rPr lang="en-US" b="1" dirty="0" smtClean="0"/>
              <a:t>Days </a:t>
            </a:r>
            <a:r>
              <a:rPr lang="en-US" b="1" dirty="0"/>
              <a:t>of Safe Operations</a:t>
            </a:r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103,311</a:t>
            </a:r>
            <a:r>
              <a:rPr lang="en-US" b="1" dirty="0" smtClean="0"/>
              <a:t> worked </a:t>
            </a:r>
            <a:r>
              <a:rPr lang="en-US" b="1" dirty="0"/>
              <a:t>hours since last recordable incident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pic>
        <p:nvPicPr>
          <p:cNvPr id="5" name="Picture 4" descr="Macintosh HD:Users:vigranter:Dropbox:Intranet:Signatures:VE_Hor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13573" b="-169521"/>
          <a:stretch/>
        </p:blipFill>
        <p:spPr bwMode="auto">
          <a:xfrm>
            <a:off x="533400" y="381000"/>
            <a:ext cx="1833880" cy="14478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779123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2286000"/>
            <a:ext cx="7408333" cy="3657600"/>
          </a:xfrm>
        </p:spPr>
        <p:txBody>
          <a:bodyPr>
            <a:noAutofit/>
          </a:bodyPr>
          <a:lstStyle/>
          <a:p>
            <a:pPr lvl="0"/>
            <a:r>
              <a:rPr lang="en-US" dirty="0" smtClean="0"/>
              <a:t>Flushing </a:t>
            </a:r>
            <a:r>
              <a:rPr lang="en-US" dirty="0"/>
              <a:t>schedule to resume in the </a:t>
            </a:r>
            <a:r>
              <a:rPr lang="en-US" dirty="0" smtClean="0"/>
              <a:t>fall.</a:t>
            </a:r>
            <a:endParaRPr lang="en-US" dirty="0"/>
          </a:p>
          <a:p>
            <a:pPr lvl="0"/>
            <a:r>
              <a:rPr lang="en-US" dirty="0"/>
              <a:t>CCTV </a:t>
            </a:r>
            <a:r>
              <a:rPr lang="en-US" dirty="0" smtClean="0"/>
              <a:t>completed</a:t>
            </a:r>
          </a:p>
          <a:p>
            <a:pPr lvl="0"/>
            <a:r>
              <a:rPr lang="en-US" dirty="0" smtClean="0"/>
              <a:t>Inspected 0 Manholes &amp; 0 Covers</a:t>
            </a:r>
          </a:p>
          <a:p>
            <a:pPr lvl="0"/>
            <a:r>
              <a:rPr lang="en-US" dirty="0" smtClean="0"/>
              <a:t>Performed </a:t>
            </a:r>
            <a:r>
              <a:rPr lang="en-US" dirty="0"/>
              <a:t>weekly lift station inspections.</a:t>
            </a:r>
          </a:p>
          <a:p>
            <a:pPr lvl="0"/>
            <a:endParaRPr lang="en-US" dirty="0">
              <a:latin typeface="Times New Roman"/>
              <a:ea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109472"/>
          </a:xfrm>
        </p:spPr>
        <p:txBody>
          <a:bodyPr>
            <a:normAutofit fontScale="90000"/>
          </a:bodyPr>
          <a:lstStyle/>
          <a:p>
            <a:pPr marL="317500">
              <a:spcBef>
                <a:spcPts val="0"/>
              </a:spcBef>
            </a:pPr>
            <a:r>
              <a:rPr lang="en-US" b="1" u="sng" dirty="0">
                <a:latin typeface="Arial"/>
                <a:ea typeface="Times New Roman"/>
              </a:rPr>
              <a:t>WASTEWATER SERVICE</a:t>
            </a:r>
            <a:r>
              <a:rPr lang="en-US" sz="3200" dirty="0">
                <a:latin typeface="Times New Roman"/>
                <a:ea typeface="Times New Roman"/>
              </a:rPr>
              <a:t/>
            </a:r>
            <a:br>
              <a:rPr lang="en-US" sz="3200" dirty="0">
                <a:latin typeface="Times New Roman"/>
                <a:ea typeface="Times New Roman"/>
              </a:rPr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1628466"/>
            <a:ext cx="2438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 smtClean="0">
                <a:effectLst/>
                <a:latin typeface="Arial"/>
                <a:ea typeface="Times New Roman"/>
              </a:rPr>
              <a:t>COLLECTION: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71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905000"/>
            <a:ext cx="7408333" cy="448733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1"/>
                </a:solidFill>
                <a:latin typeface="Arial"/>
                <a:ea typeface="Times New Roman"/>
              </a:rPr>
              <a:t>Preventive and Corrective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17500">
              <a:spcBef>
                <a:spcPts val="0"/>
              </a:spcBef>
            </a:pPr>
            <a:r>
              <a:rPr lang="en-US" b="1" u="sng" dirty="0" smtClean="0">
                <a:latin typeface="Arial"/>
                <a:ea typeface="Times New Roman"/>
              </a:rPr>
              <a:t>GENERAL TRACKING INFO</a:t>
            </a:r>
            <a:r>
              <a:rPr lang="en-US" sz="3200" dirty="0">
                <a:latin typeface="Times New Roman"/>
                <a:ea typeface="Times New Roman"/>
              </a:rPr>
              <a:t/>
            </a:r>
            <a:br>
              <a:rPr lang="en-US" sz="3200" dirty="0">
                <a:latin typeface="Times New Roman"/>
                <a:ea typeface="Times New Roman"/>
              </a:rPr>
            </a:b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8137431"/>
              </p:ext>
            </p:extLst>
          </p:nvPr>
        </p:nvGraphicFramePr>
        <p:xfrm>
          <a:off x="1001792" y="2286000"/>
          <a:ext cx="6542008" cy="5334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237963"/>
                <a:gridCol w="3304045"/>
              </a:tblGrid>
              <a:tr h="266700">
                <a:tc>
                  <a:txBody>
                    <a:bodyPr/>
                    <a:lstStyle/>
                    <a:p>
                      <a:pPr marL="1270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Times New Roman"/>
                        </a:rPr>
                        <a:t>Total # of WO’s Completed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Times New Roman"/>
                        </a:rPr>
                        <a:t>Total Hours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1270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161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4566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048542" y="2895600"/>
            <a:ext cx="256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effectLst/>
                <a:latin typeface="Arial"/>
                <a:ea typeface="Times New Roman"/>
              </a:rPr>
              <a:t>Work Order Back-Log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663699"/>
              </p:ext>
            </p:extLst>
          </p:nvPr>
        </p:nvGraphicFramePr>
        <p:xfrm>
          <a:off x="1001792" y="3200400"/>
          <a:ext cx="6542008" cy="4267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233406"/>
                <a:gridCol w="3308602"/>
              </a:tblGrid>
              <a:tr h="0">
                <a:tc>
                  <a:txBody>
                    <a:bodyPr/>
                    <a:lstStyle/>
                    <a:p>
                      <a:pPr marL="1270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Times New Roman"/>
                        </a:rPr>
                        <a:t>Aging 8 - 30 Days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</a:rPr>
                        <a:t>Aging &gt; 30 Days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270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41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Arial"/>
                          <a:ea typeface="Times New Roman"/>
                        </a:rPr>
                        <a:t>38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001792" y="3733800"/>
            <a:ext cx="35702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0" marR="0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effectLst/>
                <a:latin typeface="Arial"/>
                <a:ea typeface="Times New Roman"/>
              </a:rPr>
              <a:t>Call &amp; Emergency Responses</a:t>
            </a:r>
            <a:endParaRPr lang="en-US" sz="1200" dirty="0"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8180665"/>
              </p:ext>
            </p:extLst>
          </p:nvPr>
        </p:nvGraphicFramePr>
        <p:xfrm>
          <a:off x="990599" y="4103132"/>
          <a:ext cx="6553200" cy="44132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205018"/>
                <a:gridCol w="3348182"/>
              </a:tblGrid>
              <a:tr h="227965">
                <a:tc>
                  <a:txBody>
                    <a:bodyPr/>
                    <a:lstStyle/>
                    <a:p>
                      <a:pPr marL="1270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Times New Roman"/>
                        </a:rPr>
                        <a:t>Call Outs                                     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</a:rPr>
                        <a:t>Emergencies 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270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r>
                        <a:rPr lang="en-US" sz="1400" dirty="0" smtClean="0">
                          <a:effectLst/>
                          <a:latin typeface="Arial"/>
                          <a:ea typeface="Times New Roman"/>
                        </a:rPr>
                        <a:t>   0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1048542" y="4724400"/>
            <a:ext cx="34676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effectLst/>
                <a:latin typeface="Arial"/>
                <a:ea typeface="Times New Roman"/>
              </a:rPr>
              <a:t>Personnel Hours &amp; Overtime: 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200336"/>
              </p:ext>
            </p:extLst>
          </p:nvPr>
        </p:nvGraphicFramePr>
        <p:xfrm>
          <a:off x="990599" y="5181600"/>
          <a:ext cx="6553200" cy="4419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200400"/>
                <a:gridCol w="3352800"/>
              </a:tblGrid>
              <a:tr h="228600">
                <a:tc>
                  <a:txBody>
                    <a:bodyPr/>
                    <a:lstStyle/>
                    <a:p>
                      <a:pPr marL="1270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Times New Roman"/>
                        </a:rPr>
                        <a:t>Regular Hours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Times New Roman"/>
                        </a:rPr>
                        <a:t>Overtime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270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1344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mtClean="0">
                          <a:effectLst/>
                          <a:latin typeface="Times New Roman"/>
                          <a:ea typeface="Times New Roman"/>
                        </a:rPr>
                        <a:t>29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40983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143000"/>
            <a:ext cx="7408333" cy="4983163"/>
          </a:xfrm>
        </p:spPr>
        <p:txBody>
          <a:bodyPr>
            <a:normAutofit fontScale="40000" lnSpcReduction="20000"/>
          </a:bodyPr>
          <a:lstStyle/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WWTP			</a:t>
            </a:r>
            <a:r>
              <a:rPr lang="en-US" sz="2500" b="1" dirty="0" smtClean="0">
                <a:latin typeface="Arial" pitchFamily="34" charset="0"/>
                <a:ea typeface="Times New Roman"/>
                <a:cs typeface="Arial" pitchFamily="34" charset="0"/>
              </a:rPr>
              <a:t>WASTEWATER </a:t>
            </a: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TREATMENT PLANT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 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WTP			WATER TREAMENT PLANT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 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WL			WILLOW LAKE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 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NP			NEWPORT 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 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VFD			VARIABLE FREQUENCY DRIVE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 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WO			WORK ORDER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 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PLC			PROGRAMMABLE LOGIC CONTROLLER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 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L/S			LIFT </a:t>
            </a:r>
            <a:r>
              <a:rPr lang="en-US" sz="2500" b="1" dirty="0" smtClean="0">
                <a:latin typeface="Arial" pitchFamily="34" charset="0"/>
                <a:ea typeface="Times New Roman"/>
                <a:cs typeface="Arial" pitchFamily="34" charset="0"/>
              </a:rPr>
              <a:t>STATION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endParaRPr lang="en-US" sz="2500" b="1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 smtClean="0">
                <a:latin typeface="Arial" pitchFamily="34" charset="0"/>
                <a:ea typeface="Times New Roman"/>
                <a:cs typeface="Arial" pitchFamily="34" charset="0"/>
              </a:rPr>
              <a:t>SSO                                                             SANITARY SEWER OVERFLOW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 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BOD			BIOLOGICAL OXYGEN DEMAND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 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TSS			TOTAL SUSPENDED SOLIDS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 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MGD			MILLION GALLONS PER DAY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 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mg/l			MILLIGRAMS PER LITRE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 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CCTV			CLOSED CIRCUIT TELEVISION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 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PPM			PARTS PER MILLION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 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RAS			RETURN ACTIVATED SLUDGE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 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WAS			WATSE ACTIVATED </a:t>
            </a:r>
            <a:r>
              <a:rPr lang="en-US" sz="2500" b="1" dirty="0" smtClean="0">
                <a:latin typeface="Arial" pitchFamily="34" charset="0"/>
                <a:ea typeface="Times New Roman"/>
                <a:cs typeface="Arial" pitchFamily="34" charset="0"/>
              </a:rPr>
              <a:t>SLUDGE</a:t>
            </a:r>
            <a:endParaRPr lang="en-US" sz="2500" b="1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 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UV                                 </a:t>
            </a:r>
            <a:r>
              <a:rPr lang="en-US" sz="2500" b="1" dirty="0" smtClean="0">
                <a:latin typeface="Arial" pitchFamily="34" charset="0"/>
                <a:ea typeface="Times New Roman"/>
                <a:cs typeface="Arial" pitchFamily="34" charset="0"/>
              </a:rPr>
              <a:t>                                ULTRAVIOLET LIGHT</a:t>
            </a:r>
            <a:endParaRPr lang="en-US" sz="2500" b="1" dirty="0">
              <a:latin typeface="Arial" pitchFamily="34" charset="0"/>
              <a:ea typeface="Times New Roman"/>
              <a:cs typeface="Arial" pitchFamily="34" charset="0"/>
            </a:endParaRPr>
          </a:p>
          <a:p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04672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en-US" sz="3600" b="1" u="sng" dirty="0">
                <a:latin typeface="Times New Roman"/>
                <a:ea typeface="Times New Roman"/>
              </a:rPr>
              <a:t>TERMS</a:t>
            </a:r>
            <a:r>
              <a:rPr lang="en-US" sz="3600" dirty="0">
                <a:latin typeface="Times New Roman"/>
                <a:ea typeface="Times New Roman"/>
              </a:rPr>
              <a:t/>
            </a:r>
            <a:br>
              <a:rPr lang="en-US" sz="3600" dirty="0">
                <a:latin typeface="Times New Roman"/>
                <a:ea typeface="Times New Roman"/>
              </a:rPr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57538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9359003"/>
              </p:ext>
            </p:extLst>
          </p:nvPr>
        </p:nvGraphicFramePr>
        <p:xfrm>
          <a:off x="1295400" y="1968575"/>
          <a:ext cx="6248400" cy="284019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919980"/>
                <a:gridCol w="1328420"/>
              </a:tblGrid>
              <a:tr h="20382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Safety 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Hours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5414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West Monthly Regional Safety Webinar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Weekly Safety Topics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Monthly Safety Topics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Hearing Testing/Conservation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4.0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7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Operations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80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</a:rPr>
                        <a:t>None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u="sng" dirty="0"/>
              <a:t>TRAINING</a:t>
            </a:r>
            <a:r>
              <a:rPr lang="en-US" sz="3600" b="1" dirty="0"/>
              <a:t>: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b="1" dirty="0"/>
              <a:t>Safety, Operations, &amp; Equipment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79259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676400"/>
            <a:ext cx="7408333" cy="3222096"/>
          </a:xfrm>
        </p:spPr>
        <p:txBody>
          <a:bodyPr>
            <a:normAutofit/>
          </a:bodyPr>
          <a:lstStyle/>
          <a:p>
            <a:r>
              <a:rPr lang="en-US" b="1" dirty="0"/>
              <a:t>Monthly Discharge Monitoring Report (DMR)</a:t>
            </a:r>
          </a:p>
          <a:p>
            <a:r>
              <a:rPr lang="en-US" b="1" dirty="0"/>
              <a:t>Monthly electronic State Monitoring Report (</a:t>
            </a:r>
            <a:r>
              <a:rPr lang="en-US" b="1" dirty="0" err="1" smtClean="0"/>
              <a:t>eSMR</a:t>
            </a:r>
            <a:r>
              <a:rPr lang="en-US" b="1" dirty="0" smtClean="0"/>
              <a:t>)</a:t>
            </a:r>
            <a:endParaRPr lang="en-US" b="1" dirty="0"/>
          </a:p>
          <a:p>
            <a:r>
              <a:rPr lang="en-US" b="1" dirty="0"/>
              <a:t>Monthly Coliform Report, California Department of Public Health (</a:t>
            </a:r>
            <a:r>
              <a:rPr lang="en-US" b="1" dirty="0" smtClean="0"/>
              <a:t>CDPH)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u="sng" dirty="0"/>
              <a:t>REPORTS SUBMITTED TO REGULATORY AGENCIES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46975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Content Placeholder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7947837"/>
              </p:ext>
            </p:extLst>
          </p:nvPr>
        </p:nvGraphicFramePr>
        <p:xfrm>
          <a:off x="1852300" y="2122825"/>
          <a:ext cx="5189220" cy="54864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178560"/>
                <a:gridCol w="1143000"/>
                <a:gridCol w="1143000"/>
                <a:gridCol w="1724660"/>
              </a:tblGrid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/>
                          <a:ea typeface="Times New Roman"/>
                        </a:rPr>
                        <a:t># of 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/>
                          <a:ea typeface="Times New Roman"/>
                        </a:rPr>
                        <a:t>Active Wells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/>
                          <a:ea typeface="Times New Roman"/>
                        </a:rPr>
                        <a:t>Water Produced 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/>
                          <a:ea typeface="Times New Roman"/>
                        </a:rPr>
                        <a:t>(MG)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/>
                          <a:ea typeface="Times New Roman"/>
                        </a:rPr>
                        <a:t>Chemical (Hypo) 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/>
                          <a:ea typeface="Times New Roman"/>
                        </a:rPr>
                        <a:t>Delivered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/>
                          <a:ea typeface="Times New Roman"/>
                        </a:rPr>
                        <a:t>Fire Hydrant Flushing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3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/>
                          <a:ea typeface="Times New Roman"/>
                        </a:rPr>
                        <a:t>5</a:t>
                      </a:r>
                      <a:endParaRPr lang="en-US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Arial"/>
                          <a:ea typeface="Times New Roman"/>
                        </a:rPr>
                        <a:t>52 </a:t>
                      </a:r>
                      <a:endParaRPr lang="en-US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2345</a:t>
                      </a:r>
                      <a:endParaRPr lang="en-US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</p:spPr>
        <p:txBody>
          <a:bodyPr>
            <a:noAutofit/>
          </a:bodyPr>
          <a:lstStyle/>
          <a:p>
            <a:r>
              <a:rPr lang="en-US" sz="4000" b="1" u="sng" dirty="0"/>
              <a:t>WATER SERVICES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16" name="Rectangle 15"/>
          <p:cNvSpPr/>
          <p:nvPr/>
        </p:nvSpPr>
        <p:spPr>
          <a:xfrm>
            <a:off x="1852300" y="2654532"/>
            <a:ext cx="5181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i="1" dirty="0"/>
              <a:t>Note</a:t>
            </a:r>
            <a:r>
              <a:rPr lang="en-US" sz="1400" b="1" i="1" dirty="0" smtClean="0"/>
              <a:t>: </a:t>
            </a:r>
            <a:r>
              <a:rPr lang="en-US" sz="1400" b="1" i="1" dirty="0"/>
              <a:t>Well 5 is off line, Replaced by Well #7</a:t>
            </a:r>
            <a:endParaRPr lang="en-US" sz="1400" dirty="0"/>
          </a:p>
        </p:txBody>
      </p:sp>
      <p:sp>
        <p:nvSpPr>
          <p:cNvPr id="17" name="Rectangle 16"/>
          <p:cNvSpPr/>
          <p:nvPr/>
        </p:nvSpPr>
        <p:spPr>
          <a:xfrm>
            <a:off x="2590800" y="3243196"/>
            <a:ext cx="4553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2013 Water Production </a:t>
            </a:r>
            <a:r>
              <a:rPr lang="en-US" b="1" dirty="0" smtClean="0"/>
              <a:t>Table (MG</a:t>
            </a:r>
            <a:r>
              <a:rPr lang="en-US" b="1" dirty="0"/>
              <a:t>) by Month</a:t>
            </a:r>
            <a:endParaRPr lang="en-US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9324679"/>
              </p:ext>
            </p:extLst>
          </p:nvPr>
        </p:nvGraphicFramePr>
        <p:xfrm>
          <a:off x="1752600" y="3733800"/>
          <a:ext cx="5638800" cy="755650"/>
        </p:xfrm>
        <a:graphic>
          <a:graphicData uri="http://schemas.openxmlformats.org/drawingml/2006/table">
            <a:tbl>
              <a:tblPr firstRow="1" firstCol="1" bandRow="1"/>
              <a:tblGrid>
                <a:gridCol w="899867"/>
                <a:gridCol w="971471"/>
                <a:gridCol w="971471"/>
                <a:gridCol w="971471"/>
                <a:gridCol w="895048"/>
                <a:gridCol w="929472"/>
              </a:tblGrid>
              <a:tr h="1708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Arial"/>
                          <a:ea typeface="Times New Roman"/>
                        </a:rPr>
                        <a:t>January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February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/>
                          <a:ea typeface="Times New Roman"/>
                        </a:rPr>
                        <a:t>March 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April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May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June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48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44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70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75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80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87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9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July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August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September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October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November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December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9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93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94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86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80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52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" name="Rectangle 18"/>
          <p:cNvSpPr/>
          <p:nvPr/>
        </p:nvSpPr>
        <p:spPr>
          <a:xfrm>
            <a:off x="2971800" y="4724400"/>
            <a:ext cx="2942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Bacteriological Test Results:</a:t>
            </a:r>
            <a:endParaRPr lang="en-US" dirty="0"/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372627"/>
              </p:ext>
            </p:extLst>
          </p:nvPr>
        </p:nvGraphicFramePr>
        <p:xfrm>
          <a:off x="1676400" y="5181600"/>
          <a:ext cx="5649888" cy="59753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734615"/>
                <a:gridCol w="1404212"/>
                <a:gridCol w="1351898"/>
                <a:gridCol w="1159163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Times New Roman"/>
                          <a:ea typeface="Times New Roman"/>
                        </a:rPr>
                        <a:t>Routine Bacteria 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Times New Roman"/>
                          <a:ea typeface="Times New Roman"/>
                        </a:rPr>
                        <a:t>Samples Collected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Times New Roman"/>
                          <a:ea typeface="Times New Roman"/>
                        </a:rPr>
                        <a:t>No. Total Coliform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Times New Roman"/>
                          <a:ea typeface="Times New Roman"/>
                        </a:rPr>
                        <a:t>Positives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Times New Roman"/>
                          <a:ea typeface="Times New Roman"/>
                        </a:rPr>
                        <a:t>No. Fecal/E. coli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Times New Roman"/>
                          <a:ea typeface="Times New Roman"/>
                        </a:rPr>
                        <a:t>Positives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/>
                          <a:ea typeface="Times New Roman"/>
                        </a:rPr>
                        <a:t>Brown Water 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/>
                          <a:ea typeface="Times New Roman"/>
                        </a:rPr>
                        <a:t>Calls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/>
                          <a:ea typeface="Times New Roman"/>
                        </a:rPr>
                        <a:t>16 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0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/>
                          <a:ea typeface="Times New Roman"/>
                        </a:rPr>
                        <a:t>0</a:t>
                      </a:r>
                      <a:endParaRPr lang="en-US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814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WATER SERVICES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76400"/>
            <a:ext cx="76962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0198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Water Reduction</a:t>
            </a:r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625600"/>
            <a:ext cx="7391400" cy="492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655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Water Reduction at Wastewater Plant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Reused </a:t>
            </a:r>
            <a:r>
              <a:rPr lang="en-US" dirty="0" smtClean="0"/>
              <a:t>#3 Water</a:t>
            </a:r>
            <a:r>
              <a:rPr lang="en-US" dirty="0"/>
              <a:t>:</a:t>
            </a:r>
          </a:p>
          <a:p>
            <a:r>
              <a:rPr lang="en-US" dirty="0"/>
              <a:t>1.3 MG - July</a:t>
            </a:r>
          </a:p>
          <a:p>
            <a:r>
              <a:rPr lang="en-US" dirty="0"/>
              <a:t>1.9 MG – August</a:t>
            </a:r>
          </a:p>
          <a:p>
            <a:r>
              <a:rPr lang="en-US" dirty="0"/>
              <a:t>5.4 MG- September</a:t>
            </a:r>
          </a:p>
          <a:p>
            <a:r>
              <a:rPr lang="en-US" dirty="0"/>
              <a:t>1.2 MG- </a:t>
            </a:r>
            <a:r>
              <a:rPr lang="en-US" dirty="0" smtClean="0"/>
              <a:t>October</a:t>
            </a:r>
          </a:p>
          <a:p>
            <a:r>
              <a:rPr lang="en-US" dirty="0" smtClean="0"/>
              <a:t>1.7 MG - November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94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876511"/>
              </p:ext>
            </p:extLst>
          </p:nvPr>
        </p:nvGraphicFramePr>
        <p:xfrm>
          <a:off x="1447800" y="1981197"/>
          <a:ext cx="6210301" cy="4406007"/>
        </p:xfrm>
        <a:graphic>
          <a:graphicData uri="http://schemas.openxmlformats.org/drawingml/2006/table">
            <a:tbl>
              <a:tblPr/>
              <a:tblGrid>
                <a:gridCol w="2827082"/>
                <a:gridCol w="1158671"/>
                <a:gridCol w="1112901"/>
                <a:gridCol w="1111647"/>
              </a:tblGrid>
              <a:tr h="8382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200" b="1" i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200" b="1" i="1" dirty="0">
                          <a:effectLst/>
                          <a:latin typeface="Times New Roman"/>
                          <a:ea typeface="Times New Roman"/>
                        </a:rPr>
                        <a:t>     WW Effluent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200" b="1" i="1" dirty="0">
                          <a:effectLst/>
                          <a:latin typeface="Times New Roman"/>
                          <a:ea typeface="Times New Roman"/>
                        </a:rPr>
                        <a:t>Parameter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effectLst/>
                          <a:latin typeface="Times New Roman"/>
                          <a:ea typeface="Times New Roman"/>
                        </a:rPr>
                        <a:t>Permit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effectLst/>
                          <a:latin typeface="Times New Roman"/>
                          <a:ea typeface="Times New Roman"/>
                        </a:rPr>
                        <a:t>Limits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 smtClean="0">
                          <a:effectLst/>
                          <a:latin typeface="Times New Roman"/>
                          <a:ea typeface="Times New Roman"/>
                        </a:rPr>
                        <a:t>October</a:t>
                      </a:r>
                      <a:endParaRPr lang="en-US" sz="12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Lab Data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November</a:t>
                      </a:r>
                      <a:endParaRPr lang="en-US" sz="1200" b="1" i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Lab Data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527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Flow, MG Effluent, </a:t>
                      </a: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monthly total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highlight>
                            <a:srgbClr val="000000"/>
                          </a:highlight>
                          <a:latin typeface="Times New Roman"/>
                          <a:ea typeface="Times New Roman"/>
                          <a:cs typeface="Arial"/>
                        </a:rPr>
                        <a:t>--------------------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33.0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32.0</a:t>
                      </a:r>
                      <a:endParaRPr lang="en-US" sz="105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525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Flow,  MG Daily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Influent 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Flow, </a:t>
                      </a: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avg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N/A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1.2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1.3</a:t>
                      </a:r>
                      <a:endParaRPr lang="en-US" sz="105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525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Flow,  MG Daily Discharge Flow, </a:t>
                      </a: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avg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2.1 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1.1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1.1</a:t>
                      </a:r>
                      <a:endParaRPr lang="en-US" sz="105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525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Effluent BOD</a:t>
                      </a:r>
                      <a:r>
                        <a:rPr lang="en-US" sz="1200" baseline="-25000" dirty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200" dirty="0" err="1">
                          <a:effectLst/>
                          <a:latin typeface="Times New Roman"/>
                          <a:ea typeface="Times New Roman"/>
                        </a:rPr>
                        <a:t>lbs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/d, </a:t>
                      </a: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monthly avg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350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16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35</a:t>
                      </a:r>
                      <a:endParaRPr lang="en-US" sz="105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525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Effluent TSS, </a:t>
                      </a:r>
                      <a:r>
                        <a:rPr lang="en-US" sz="1200" dirty="0" err="1">
                          <a:effectLst/>
                          <a:latin typeface="Times New Roman"/>
                          <a:ea typeface="Times New Roman"/>
                        </a:rPr>
                        <a:t>lbs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/d, </a:t>
                      </a: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monthly avg.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525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38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42</a:t>
                      </a:r>
                      <a:endParaRPr lang="en-US" sz="105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525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Effluent BOD</a:t>
                      </a:r>
                      <a:r>
                        <a:rPr lang="en-US" sz="1200" baseline="-250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, mg/L, </a:t>
                      </a: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monthly avg</a:t>
                      </a: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20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en-US" sz="105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40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Effluent TSS, mg/L, </a:t>
                      </a: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monthly avg.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30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4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4</a:t>
                      </a:r>
                      <a:endParaRPr lang="en-US" sz="105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27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Total Coli form 7 day Median Max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23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</a:t>
                      </a:r>
                      <a:endParaRPr lang="en-US" sz="105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40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Total Coli form Daily Maximum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240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</a:t>
                      </a:r>
                      <a:endParaRPr lang="en-US" sz="105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40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% Removal  BOD</a:t>
                      </a:r>
                      <a:r>
                        <a:rPr lang="en-US" sz="1200" baseline="-250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, monthly avg.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85% min.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99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99</a:t>
                      </a:r>
                      <a:endParaRPr lang="en-US" sz="105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40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% Removal, TSS, monthly avg.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85% min.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96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94</a:t>
                      </a:r>
                      <a:endParaRPr lang="en-US" sz="105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40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Electrical Conductivity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100" dirty="0" err="1">
                          <a:effectLst/>
                          <a:latin typeface="Times New Roman"/>
                          <a:ea typeface="Times New Roman"/>
                        </a:rPr>
                        <a:t>umhos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/cm </a:t>
                      </a:r>
                      <a:r>
                        <a:rPr lang="en-US" sz="1100" b="1" dirty="0">
                          <a:effectLst/>
                          <a:latin typeface="Times New Roman"/>
                          <a:ea typeface="Times New Roman"/>
                        </a:rPr>
                        <a:t>annual avg.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2100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2125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2158</a:t>
                      </a:r>
                      <a:endParaRPr lang="en-US" sz="105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33272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WASTEWATER SERVICE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137064" y="1283916"/>
            <a:ext cx="54102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17500"/>
            <a:r>
              <a:rPr lang="en-US" b="1" dirty="0" smtClean="0">
                <a:effectLst/>
                <a:latin typeface="Arial"/>
                <a:ea typeface="Times New Roman"/>
              </a:rPr>
              <a:t>Wastewater Laboratory Analysis</a:t>
            </a:r>
            <a:endParaRPr lang="en-US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0507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2057400"/>
            <a:ext cx="7408333" cy="372533"/>
          </a:xfrm>
        </p:spPr>
        <p:txBody>
          <a:bodyPr/>
          <a:lstStyle/>
          <a:p>
            <a:r>
              <a:rPr lang="en-US" sz="1800" b="1" u="sng" dirty="0"/>
              <a:t>National Pollution Discharge Elimination System (NPDES)</a:t>
            </a:r>
            <a:endParaRPr lang="en-US" sz="18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33272"/>
          </a:xfrm>
        </p:spPr>
        <p:txBody>
          <a:bodyPr>
            <a:normAutofit fontScale="90000"/>
          </a:bodyPr>
          <a:lstStyle/>
          <a:p>
            <a:pPr marL="317500">
              <a:spcBef>
                <a:spcPts val="0"/>
              </a:spcBef>
            </a:pPr>
            <a:r>
              <a:rPr lang="en-US" b="1" u="sng" dirty="0">
                <a:latin typeface="Arial"/>
                <a:ea typeface="Times New Roman"/>
              </a:rPr>
              <a:t>WASTEWATER SERVICE</a:t>
            </a:r>
            <a:r>
              <a:rPr lang="en-US" sz="3200" dirty="0">
                <a:latin typeface="Times New Roman"/>
                <a:ea typeface="Times New Roman"/>
              </a:rPr>
              <a:t/>
            </a:r>
            <a:br>
              <a:rPr lang="en-US" sz="3200" dirty="0">
                <a:latin typeface="Times New Roman"/>
                <a:ea typeface="Times New Roman"/>
              </a:rPr>
            </a:b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556260"/>
              </p:ext>
            </p:extLst>
          </p:nvPr>
        </p:nvGraphicFramePr>
        <p:xfrm>
          <a:off x="1219199" y="2514600"/>
          <a:ext cx="6324602" cy="62801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447801"/>
                <a:gridCol w="1686984"/>
                <a:gridCol w="1545100"/>
                <a:gridCol w="1644717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effectLst/>
                          <a:latin typeface="Arial"/>
                          <a:ea typeface="Times New Roman"/>
                        </a:rPr>
                        <a:t>NPDES Related 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effectLst/>
                          <a:latin typeface="Arial"/>
                          <a:ea typeface="Times New Roman"/>
                        </a:rPr>
                        <a:t>Excursions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effectLst/>
                          <a:latin typeface="Arial"/>
                          <a:ea typeface="Times New Roman"/>
                        </a:rPr>
                        <a:t>Permit Parameter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indent="3175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none" strike="noStrike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effectLst/>
                          <a:latin typeface="Arial"/>
                          <a:ea typeface="Times New Roman"/>
                        </a:rPr>
                        <a:t>NPDES Parameter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effectLst/>
                          <a:latin typeface="Arial"/>
                          <a:ea typeface="Times New Roman"/>
                        </a:rPr>
                        <a:t> Limit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effectLst/>
                          <a:latin typeface="Arial"/>
                          <a:ea typeface="Times New Roman"/>
                        </a:rPr>
                        <a:t> Actual Parameter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effectLst/>
                          <a:latin typeface="Arial"/>
                          <a:ea typeface="Times New Roman"/>
                        </a:rPr>
                        <a:t>Result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0" marR="0" indent="3175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N/A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3175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none" strike="noStrike" dirty="0" smtClean="0">
                          <a:effectLst/>
                          <a:latin typeface="Arial"/>
                          <a:ea typeface="Times New Roman"/>
                        </a:rPr>
                        <a:t>0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3175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N/A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744160" y="3244334"/>
            <a:ext cx="36556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317500" algn="ctr"/>
            <a:r>
              <a:rPr lang="en-US" b="1" u="sng" dirty="0" smtClean="0">
                <a:effectLst/>
                <a:latin typeface="Arial"/>
                <a:ea typeface="Times New Roman"/>
              </a:rPr>
              <a:t>Bacteriological Test Results:</a:t>
            </a:r>
            <a:endParaRPr lang="en-US" sz="1200" dirty="0"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124881"/>
              </p:ext>
            </p:extLst>
          </p:nvPr>
        </p:nvGraphicFramePr>
        <p:xfrm>
          <a:off x="1219200" y="3733800"/>
          <a:ext cx="6324599" cy="71945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630087"/>
                <a:gridCol w="1630087"/>
                <a:gridCol w="1419709"/>
                <a:gridCol w="1644716"/>
              </a:tblGrid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effectLst/>
                          <a:latin typeface="Arial"/>
                          <a:ea typeface="Times New Roman"/>
                        </a:rPr>
                        <a:t>Routine Bacteria 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effectLst/>
                          <a:latin typeface="Arial"/>
                          <a:ea typeface="Times New Roman"/>
                        </a:rPr>
                        <a:t>Samples Collected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effectLst/>
                          <a:latin typeface="Arial"/>
                          <a:ea typeface="Times New Roman"/>
                        </a:rPr>
                        <a:t>No. Total Coliform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indent="3175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effectLst/>
                          <a:latin typeface="Arial"/>
                          <a:ea typeface="Times New Roman"/>
                        </a:rPr>
                        <a:t>Positives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effectLst/>
                          <a:latin typeface="Arial"/>
                          <a:ea typeface="Times New Roman"/>
                        </a:rPr>
                        <a:t>No. Fecal/E. coli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effectLst/>
                          <a:latin typeface="Arial"/>
                          <a:ea typeface="Times New Roman"/>
                        </a:rPr>
                        <a:t>Positives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effectLst/>
                          <a:latin typeface="Arial"/>
                          <a:ea typeface="Times New Roman"/>
                        </a:rPr>
                        <a:t>7-Day Median 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effectLst/>
                          <a:latin typeface="Arial"/>
                          <a:ea typeface="Times New Roman"/>
                        </a:rPr>
                        <a:t>Excursion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0" marR="0" indent="3175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3175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effectLst/>
                          <a:latin typeface="Arial"/>
                          <a:ea typeface="Times New Roman"/>
                        </a:rPr>
                        <a:t>0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3175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effectLst/>
                          <a:latin typeface="Arial"/>
                          <a:ea typeface="Times New Roman"/>
                        </a:rPr>
                        <a:t>0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3175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effectLst/>
                          <a:latin typeface="Arial"/>
                          <a:ea typeface="Times New Roman"/>
                        </a:rPr>
                        <a:t>0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258938"/>
              </p:ext>
            </p:extLst>
          </p:nvPr>
        </p:nvGraphicFramePr>
        <p:xfrm>
          <a:off x="1295400" y="4800600"/>
          <a:ext cx="6262223" cy="75247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490837"/>
                <a:gridCol w="1711898"/>
                <a:gridCol w="1214952"/>
                <a:gridCol w="1844536"/>
              </a:tblGrid>
              <a:tr h="37211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/>
                          <a:ea typeface="Times New Roman"/>
                        </a:rPr>
                        <a:t># of Active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/>
                          <a:ea typeface="Times New Roman"/>
                        </a:rPr>
                        <a:t>Lift Stations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Arial"/>
                          <a:ea typeface="Times New Roman"/>
                        </a:rPr>
                        <a:t># of Inactive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Arial"/>
                          <a:ea typeface="Times New Roman"/>
                        </a:rPr>
                        <a:t>Lift Stations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/>
                          <a:ea typeface="Times New Roman"/>
                        </a:rPr>
                        <a:t>SSO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Arial"/>
                          <a:ea typeface="Times New Roman"/>
                        </a:rPr>
                        <a:t>Wastewater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Arial"/>
                          <a:ea typeface="Times New Roman"/>
                        </a:rPr>
                        <a:t>Received (MG)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365">
                <a:tc>
                  <a:txBody>
                    <a:bodyPr/>
                    <a:lstStyle/>
                    <a:p>
                      <a:pPr marL="12700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15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/>
                          <a:ea typeface="Times New Roman"/>
                        </a:rPr>
                        <a:t>0</a:t>
                      </a:r>
                      <a:endParaRPr lang="en-US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en-US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/>
                          <a:ea typeface="Times New Roman"/>
                        </a:rPr>
                        <a:t>38.1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6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1884</TotalTime>
  <Words>488</Words>
  <Application>Microsoft Office PowerPoint</Application>
  <PresentationFormat>On-screen Show (4:3)</PresentationFormat>
  <Paragraphs>242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Waveform</vt:lpstr>
      <vt:lpstr> MONTHLY OPERATIONS REPORT November 2015 </vt:lpstr>
      <vt:lpstr>TRAINING: Safety, Operations, &amp; Equipment </vt:lpstr>
      <vt:lpstr>REPORTS SUBMITTED TO REGULATORY AGENCIES </vt:lpstr>
      <vt:lpstr>WATER SERVICES </vt:lpstr>
      <vt:lpstr>WATER SERVICES </vt:lpstr>
      <vt:lpstr>Water Reduction</vt:lpstr>
      <vt:lpstr>Water Reduction at Wastewater Plant</vt:lpstr>
      <vt:lpstr>WASTEWATER SERVICE </vt:lpstr>
      <vt:lpstr>WASTEWATER SERVICE </vt:lpstr>
      <vt:lpstr>WASTEWATER SERVICE </vt:lpstr>
      <vt:lpstr>GENERAL TRACKING INFO </vt:lpstr>
      <vt:lpstr>TERMS </vt:lpstr>
    </vt:vector>
  </TitlesOfParts>
  <Company>VWNA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VWNA</dc:creator>
  <cp:lastModifiedBy>Cinderella</cp:lastModifiedBy>
  <cp:revision>191</cp:revision>
  <dcterms:created xsi:type="dcterms:W3CDTF">2013-07-15T15:37:38Z</dcterms:created>
  <dcterms:modified xsi:type="dcterms:W3CDTF">2015-12-16T20:53:24Z</dcterms:modified>
</cp:coreProperties>
</file>