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59" r:id="rId9"/>
    <p:sldId id="260" r:id="rId10"/>
    <p:sldId id="261" r:id="rId11"/>
    <p:sldId id="264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91" autoAdjust="0"/>
    <p:restoredTop sz="95183" autoAdjust="0"/>
  </p:normalViewPr>
  <p:slideViewPr>
    <p:cSldViewPr>
      <p:cViewPr>
        <p:scale>
          <a:sx n="110" d="100"/>
          <a:sy n="110" d="100"/>
        </p:scale>
        <p:origin x="-484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E04E04-8284-4C31-9803-5129855226E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939D3D-7138-4A12-8E57-BEA90B74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9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39D3D-7138-4A12-8E57-BEA90B746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2EBD39-45BC-4FAB-BE3E-CAFE852FA395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 MONTHLY OPERATIONS REPORT</a:t>
            </a:r>
            <a:br>
              <a:rPr lang="en-US" b="1" u="sng" dirty="0"/>
            </a:br>
            <a:r>
              <a:rPr lang="en-US" b="1" u="sng" dirty="0" smtClean="0"/>
              <a:t>October </a:t>
            </a:r>
            <a:r>
              <a:rPr lang="en-US" b="1" dirty="0" smtClean="0"/>
              <a:t>2015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Town of Discovery Bay, </a:t>
            </a:r>
            <a:r>
              <a:rPr lang="en-US" b="1" dirty="0" smtClean="0"/>
              <a:t>CA</a:t>
            </a:r>
            <a:endParaRPr lang="en-US" b="1" dirty="0"/>
          </a:p>
          <a:p>
            <a:r>
              <a:rPr lang="en-US" dirty="0" smtClean="0">
                <a:solidFill>
                  <a:srgbClr val="FF0000"/>
                </a:solidFill>
              </a:rPr>
              <a:t>2254</a:t>
            </a:r>
            <a:r>
              <a:rPr lang="en-US" dirty="0" smtClean="0"/>
              <a:t> </a:t>
            </a:r>
            <a:r>
              <a:rPr lang="en-US" b="1" dirty="0" smtClean="0"/>
              <a:t>Days </a:t>
            </a:r>
            <a:r>
              <a:rPr lang="en-US" b="1" dirty="0"/>
              <a:t>of Safe Operations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101,874</a:t>
            </a:r>
            <a:r>
              <a:rPr lang="en-US" b="1" dirty="0" smtClean="0"/>
              <a:t> worked </a:t>
            </a:r>
            <a:r>
              <a:rPr lang="en-US" b="1" dirty="0"/>
              <a:t>hours since last recordable incident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Macintosh HD:Users:vigranter:Dropbox:Intranet:Signatures:VE_Hor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3573" b="-169521"/>
          <a:stretch/>
        </p:blipFill>
        <p:spPr bwMode="auto">
          <a:xfrm>
            <a:off x="533400" y="381000"/>
            <a:ext cx="1833880" cy="1447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791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65760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Flushing </a:t>
            </a:r>
            <a:r>
              <a:rPr lang="en-US" dirty="0"/>
              <a:t>schedule to resume in the </a:t>
            </a:r>
            <a:r>
              <a:rPr lang="en-US" dirty="0" smtClean="0"/>
              <a:t>fall.</a:t>
            </a:r>
            <a:endParaRPr lang="en-US" dirty="0"/>
          </a:p>
          <a:p>
            <a:pPr lvl="0"/>
            <a:r>
              <a:rPr lang="en-US" dirty="0"/>
              <a:t>CCTV </a:t>
            </a:r>
            <a:r>
              <a:rPr lang="en-US" dirty="0" smtClean="0"/>
              <a:t>completed</a:t>
            </a:r>
          </a:p>
          <a:p>
            <a:pPr lvl="0"/>
            <a:r>
              <a:rPr lang="en-US" dirty="0" smtClean="0"/>
              <a:t>Inspected 0 Manholes &amp; 0Covers</a:t>
            </a:r>
          </a:p>
          <a:p>
            <a:pPr lvl="0"/>
            <a:r>
              <a:rPr lang="en-US" dirty="0" smtClean="0"/>
              <a:t>Performed </a:t>
            </a:r>
            <a:r>
              <a:rPr lang="en-US" dirty="0"/>
              <a:t>valve exercising</a:t>
            </a:r>
          </a:p>
          <a:p>
            <a:pPr lvl="0"/>
            <a:r>
              <a:rPr lang="en-US" dirty="0"/>
              <a:t>Performed weekly lift station inspections.</a:t>
            </a:r>
          </a:p>
          <a:p>
            <a:pPr lvl="0"/>
            <a:endParaRPr lang="en-US" dirty="0"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094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628466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effectLst/>
                <a:latin typeface="Arial"/>
                <a:ea typeface="Times New Roman"/>
              </a:rPr>
              <a:t>COLLECTION: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05000"/>
            <a:ext cx="7408333" cy="44873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/>
                <a:ea typeface="Times New Roman"/>
              </a:rPr>
              <a:t>Preventive and Corrective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 smtClean="0">
                <a:latin typeface="Arial"/>
                <a:ea typeface="Times New Roman"/>
              </a:rPr>
              <a:t>GENERAL TRACKING INFO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287679"/>
              </p:ext>
            </p:extLst>
          </p:nvPr>
        </p:nvGraphicFramePr>
        <p:xfrm>
          <a:off x="1001792" y="2286000"/>
          <a:ext cx="6542008" cy="533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7963"/>
                <a:gridCol w="3304045"/>
              </a:tblGrid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# of WO’s Completed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218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5532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8542" y="2895600"/>
            <a:ext cx="256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Work Order Back-Log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46772"/>
              </p:ext>
            </p:extLst>
          </p:nvPr>
        </p:nvGraphicFramePr>
        <p:xfrm>
          <a:off x="1001792" y="3200400"/>
          <a:ext cx="6542008" cy="426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3406"/>
                <a:gridCol w="3308602"/>
              </a:tblGrid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Aging 8 - 30 Days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Aging &gt; 30 Days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01792" y="3733800"/>
            <a:ext cx="357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Arial"/>
                <a:ea typeface="Times New Roman"/>
              </a:rPr>
              <a:t>Call &amp; Emergency Responses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93935"/>
              </p:ext>
            </p:extLst>
          </p:nvPr>
        </p:nvGraphicFramePr>
        <p:xfrm>
          <a:off x="990599" y="4103132"/>
          <a:ext cx="6553200" cy="4413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5018"/>
                <a:gridCol w="3348182"/>
              </a:tblGrid>
              <a:tr h="227965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Call Outs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Emergencies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   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48542" y="4724400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Personnel Hours &amp; Overtime: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1371"/>
              </p:ext>
            </p:extLst>
          </p:nvPr>
        </p:nvGraphicFramePr>
        <p:xfrm>
          <a:off x="990599" y="5181600"/>
          <a:ext cx="6553200" cy="441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0400"/>
                <a:gridCol w="3352800"/>
              </a:tblGrid>
              <a:tr h="2286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Regular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Overtime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1408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098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43000"/>
            <a:ext cx="7408333" cy="4983163"/>
          </a:xfrm>
        </p:spPr>
        <p:txBody>
          <a:bodyPr>
            <a:normAutofit fontScale="40000" lnSpcReduction="20000"/>
          </a:bodyPr>
          <a:lstStyle/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WWTP			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WASTEWATER </a:t>
            </a: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TREATMENT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WTP			WATER TREAMENT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WL			WILLOW LAKE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NP			NEWPORT 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VFD			VARIABLE FREQUENCY DRIVE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WO			WORK ORDER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PLC			PROGRAMMABLE LOGIC CONTROLLER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L/S			LIFT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STATION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SSO                                                             SANITARY SEWER OVERFLOW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BOD			BIOLOGICAL OXYGEN DEMAND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TSS			TOTAL SUSPENDED SOLIDS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MGD			MILLION GALLONS PER DAY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mg/l			MILLIGRAMS PER LITRE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CCTV			CLOSED CIRCUIT TELEVISION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PPM			PARTS PER MILLION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RAS			RETURN ACTIVATED SLUDGE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WAS			WATSE ACTIVATED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SLUDGE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UV                                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                                ULTRAVIOLET LIGHT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600" b="1" u="sng" dirty="0">
                <a:latin typeface="Times New Roman"/>
                <a:ea typeface="Times New Roman"/>
              </a:rPr>
              <a:t>TERMS</a:t>
            </a:r>
            <a:r>
              <a:rPr lang="en-US" sz="3600" dirty="0">
                <a:latin typeface="Times New Roman"/>
                <a:ea typeface="Times New Roman"/>
              </a:rPr>
              <a:t/>
            </a:r>
            <a:br>
              <a:rPr lang="en-US" sz="3600" dirty="0">
                <a:latin typeface="Times New Roman"/>
                <a:ea typeface="Times New Roman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53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905397"/>
              </p:ext>
            </p:extLst>
          </p:nvPr>
        </p:nvGraphicFramePr>
        <p:xfrm>
          <a:off x="1295400" y="1968575"/>
          <a:ext cx="6248400" cy="28401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19980"/>
                <a:gridCol w="1328420"/>
              </a:tblGrid>
              <a:tr h="2038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Safety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Hours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41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Monthly Regional Safety Webinar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Safety Topics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Safety Topics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CPR/AED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Operations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0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</a:rPr>
                        <a:t>None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TRAINING</a:t>
            </a:r>
            <a:r>
              <a:rPr lang="en-US" sz="3600" b="1" dirty="0"/>
              <a:t>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Safety, Operations, &amp; Equipment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925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408333" cy="3222096"/>
          </a:xfrm>
        </p:spPr>
        <p:txBody>
          <a:bodyPr>
            <a:normAutofit/>
          </a:bodyPr>
          <a:lstStyle/>
          <a:p>
            <a:r>
              <a:rPr lang="en-US" b="1" dirty="0"/>
              <a:t>Monthly Discharge Monitoring Report (DMR)</a:t>
            </a:r>
          </a:p>
          <a:p>
            <a:r>
              <a:rPr lang="en-US" b="1" dirty="0"/>
              <a:t>Monthly electronic State Monitoring Report (</a:t>
            </a:r>
            <a:r>
              <a:rPr lang="en-US" b="1" dirty="0" err="1" smtClean="0"/>
              <a:t>eSMR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Monthly Coliform Report, California Department of Public Health (</a:t>
            </a:r>
            <a:r>
              <a:rPr lang="en-US" b="1" dirty="0" smtClean="0"/>
              <a:t>CDPH)</a:t>
            </a:r>
          </a:p>
          <a:p>
            <a:r>
              <a:rPr lang="en-US" b="1" dirty="0"/>
              <a:t>Quarterly Report 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u="sng" dirty="0"/>
              <a:t>REPORTS SUBMITTED TO REGULATORY AGENCIES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697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843096"/>
              </p:ext>
            </p:extLst>
          </p:nvPr>
        </p:nvGraphicFramePr>
        <p:xfrm>
          <a:off x="1852300" y="2122825"/>
          <a:ext cx="5189220" cy="548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8560"/>
                <a:gridCol w="1143000"/>
                <a:gridCol w="1143000"/>
                <a:gridCol w="172466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# of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Active Wells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Water Produced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(MG)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Chemical (Hypo)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Delivered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Fire Hydrant Flushing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80 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2635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u="sng" dirty="0"/>
              <a:t>WATER SERVICES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6" name="Rectangle 15"/>
          <p:cNvSpPr/>
          <p:nvPr/>
        </p:nvSpPr>
        <p:spPr>
          <a:xfrm>
            <a:off x="1852300" y="2654532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/>
              <a:t>Note</a:t>
            </a:r>
            <a:r>
              <a:rPr lang="en-US" sz="1400" b="1" i="1" dirty="0" smtClean="0"/>
              <a:t>: </a:t>
            </a:r>
            <a:r>
              <a:rPr lang="en-US" sz="1400" b="1" i="1" dirty="0"/>
              <a:t>Well 5 is off line, Replaced by Well #7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3243196"/>
            <a:ext cx="455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2013 Water Production </a:t>
            </a:r>
            <a:r>
              <a:rPr lang="en-US" b="1" dirty="0" smtClean="0"/>
              <a:t>Table (MG</a:t>
            </a:r>
            <a:r>
              <a:rPr lang="en-US" b="1" dirty="0"/>
              <a:t>) by Month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668408"/>
              </p:ext>
            </p:extLst>
          </p:nvPr>
        </p:nvGraphicFramePr>
        <p:xfrm>
          <a:off x="1752600" y="3733800"/>
          <a:ext cx="5638800" cy="755650"/>
        </p:xfrm>
        <a:graphic>
          <a:graphicData uri="http://schemas.openxmlformats.org/drawingml/2006/table">
            <a:tbl>
              <a:tblPr firstRow="1" firstCol="1" bandRow="1"/>
              <a:tblGrid>
                <a:gridCol w="899867"/>
                <a:gridCol w="971471"/>
                <a:gridCol w="971471"/>
                <a:gridCol w="971471"/>
                <a:gridCol w="895048"/>
                <a:gridCol w="929472"/>
              </a:tblGrid>
              <a:tr h="170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January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February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March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April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May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June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48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44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75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87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93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94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86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2971800" y="4724400"/>
            <a:ext cx="294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Bacteriological Test Results: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72627"/>
              </p:ext>
            </p:extLst>
          </p:nvPr>
        </p:nvGraphicFramePr>
        <p:xfrm>
          <a:off x="1676400" y="5181600"/>
          <a:ext cx="5649888" cy="5975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34615"/>
                <a:gridCol w="1404212"/>
                <a:gridCol w="1351898"/>
                <a:gridCol w="115916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No. Total Coliform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Brown Water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Calls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16 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WATER SERVICES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8153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19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Reduction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53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5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Reduction at Wastewater Plant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Reused </a:t>
            </a:r>
            <a:r>
              <a:rPr lang="en-US" dirty="0" smtClean="0"/>
              <a:t>#3 Water</a:t>
            </a:r>
            <a:r>
              <a:rPr lang="en-US" dirty="0"/>
              <a:t>:</a:t>
            </a:r>
          </a:p>
          <a:p>
            <a:r>
              <a:rPr lang="en-US" dirty="0"/>
              <a:t>1.3 MG - July</a:t>
            </a:r>
          </a:p>
          <a:p>
            <a:r>
              <a:rPr lang="en-US" dirty="0"/>
              <a:t>1.9 MG – August</a:t>
            </a:r>
          </a:p>
          <a:p>
            <a:r>
              <a:rPr lang="en-US" dirty="0"/>
              <a:t>5.4 MG- September</a:t>
            </a:r>
          </a:p>
          <a:p>
            <a:r>
              <a:rPr lang="en-US" dirty="0"/>
              <a:t>1.2 MG- October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240532"/>
              </p:ext>
            </p:extLst>
          </p:nvPr>
        </p:nvGraphicFramePr>
        <p:xfrm>
          <a:off x="1447800" y="1981197"/>
          <a:ext cx="6210301" cy="4406007"/>
        </p:xfrm>
        <a:graphic>
          <a:graphicData uri="http://schemas.openxmlformats.org/drawingml/2006/table">
            <a:tbl>
              <a:tblPr/>
              <a:tblGrid>
                <a:gridCol w="2827082"/>
                <a:gridCol w="1158671"/>
                <a:gridCol w="1112901"/>
                <a:gridCol w="1111647"/>
              </a:tblGrid>
              <a:tr h="838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     WW Effluent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Permit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Limits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September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October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2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MG Effluent,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total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highlight>
                            <a:srgbClr val="00000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--------------------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30.1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33.0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Influent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N/A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 Discharge 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2.1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350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525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38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mg/L, </a:t>
                      </a: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mg/L,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2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7 day Median Max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Daily Maximum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240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 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99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99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Removal, TSS,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Electrical Conductivity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umhos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/cm </a:t>
                      </a: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annual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2100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2119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2125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WASTEWATER SERVICE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7064" y="1283916"/>
            <a:ext cx="5410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7500"/>
            <a:r>
              <a:rPr lang="en-US" b="1" dirty="0" smtClean="0">
                <a:effectLst/>
                <a:latin typeface="Arial"/>
                <a:ea typeface="Times New Roman"/>
              </a:rPr>
              <a:t>Wastewater Laboratory Analysis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50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408333" cy="372533"/>
          </a:xfrm>
        </p:spPr>
        <p:txBody>
          <a:bodyPr/>
          <a:lstStyle/>
          <a:p>
            <a:r>
              <a:rPr lang="en-US" sz="1800" b="1" u="sng" dirty="0"/>
              <a:t>National Pollution Discharge Elimination System (NPDES)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556260"/>
              </p:ext>
            </p:extLst>
          </p:nvPr>
        </p:nvGraphicFramePr>
        <p:xfrm>
          <a:off x="1219199" y="2514600"/>
          <a:ext cx="6324602" cy="6280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7801"/>
                <a:gridCol w="1686984"/>
                <a:gridCol w="1545100"/>
                <a:gridCol w="164471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NPDES Related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Excursions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Permit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NPDES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Limit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Actual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Result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 dirty="0" smtClean="0">
                          <a:effectLst/>
                          <a:latin typeface="Arial"/>
                          <a:ea typeface="Times New Roman"/>
                        </a:rPr>
                        <a:t>0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4160" y="3244334"/>
            <a:ext cx="36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17500" algn="ctr"/>
            <a:r>
              <a:rPr lang="en-US" b="1" u="sng" dirty="0" smtClean="0">
                <a:effectLst/>
                <a:latin typeface="Arial"/>
                <a:ea typeface="Times New Roman"/>
              </a:rPr>
              <a:t>Bacteriological Test Results: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51816"/>
              </p:ext>
            </p:extLst>
          </p:nvPr>
        </p:nvGraphicFramePr>
        <p:xfrm>
          <a:off x="1219200" y="3733800"/>
          <a:ext cx="6324599" cy="7194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0087"/>
                <a:gridCol w="1630087"/>
                <a:gridCol w="1419709"/>
                <a:gridCol w="164471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Total Coliform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7-Day Median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Excursion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38070"/>
              </p:ext>
            </p:extLst>
          </p:nvPr>
        </p:nvGraphicFramePr>
        <p:xfrm>
          <a:off x="1295400" y="4800600"/>
          <a:ext cx="6262223" cy="7524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90837"/>
                <a:gridCol w="1711898"/>
                <a:gridCol w="1214952"/>
                <a:gridCol w="1844536"/>
              </a:tblGrid>
              <a:tr h="3721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# of Active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# of Inactive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SSO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Wastewater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Received (MG)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15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35.3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1880</TotalTime>
  <Words>486</Words>
  <Application>Microsoft Office PowerPoint</Application>
  <PresentationFormat>On-screen Show (4:3)</PresentationFormat>
  <Paragraphs>242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 MONTHLY OPERATIONS REPORT October 2015 </vt:lpstr>
      <vt:lpstr>TRAINING: Safety, Operations, &amp; Equipment </vt:lpstr>
      <vt:lpstr>REPORTS SUBMITTED TO REGULATORY AGENCIES </vt:lpstr>
      <vt:lpstr>WATER SERVICES </vt:lpstr>
      <vt:lpstr>WATER SERVICES </vt:lpstr>
      <vt:lpstr>Water Reduction</vt:lpstr>
      <vt:lpstr>Water Reduction at Wastewater Plant</vt:lpstr>
      <vt:lpstr>WASTEWATER SERVICE </vt:lpstr>
      <vt:lpstr>WASTEWATER SERVICE </vt:lpstr>
      <vt:lpstr>WASTEWATER SERVICE </vt:lpstr>
      <vt:lpstr>GENERAL TRACKING INFO </vt:lpstr>
      <vt:lpstr>TERMS </vt:lpstr>
    </vt:vector>
  </TitlesOfParts>
  <Company>VWNA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VWNA</dc:creator>
  <cp:lastModifiedBy>Cinderella</cp:lastModifiedBy>
  <cp:revision>180</cp:revision>
  <cp:lastPrinted>2015-11-18T19:15:56Z</cp:lastPrinted>
  <dcterms:created xsi:type="dcterms:W3CDTF">2013-07-15T15:37:38Z</dcterms:created>
  <dcterms:modified xsi:type="dcterms:W3CDTF">2015-11-18T19:21:24Z</dcterms:modified>
</cp:coreProperties>
</file>